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8" r:id="rId6"/>
    <p:sldId id="259" r:id="rId7"/>
    <p:sldId id="292" r:id="rId8"/>
    <p:sldId id="294" r:id="rId9"/>
    <p:sldId id="293" r:id="rId10"/>
    <p:sldId id="296" r:id="rId11"/>
    <p:sldId id="297" r:id="rId12"/>
    <p:sldId id="299" r:id="rId13"/>
    <p:sldId id="302" r:id="rId14"/>
    <p:sldId id="300" r:id="rId15"/>
    <p:sldId id="301" r:id="rId16"/>
  </p:sldIdLst>
  <p:sldSz cx="12192000" cy="6858000"/>
  <p:notesSz cx="6858000" cy="9144000"/>
  <p:defaultTextStyle>
    <a:defPPr>
      <a:defRPr lang="zh-CN"/>
    </a:defPPr>
    <a:lvl1pPr marL="0" lvl="0"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2FDB2607-1784-4EEB-B798-7EB5836EED8A}">
        <p14:showMediaCtrls xmlns:p14="http://schemas.microsoft.com/office/powerpoint/2010/main" val="1"/>
      </p:ext>
    </p:extLst>
  </p:showPr>
  <p:clrMru>
    <a:srgbClr val="FF19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snapToGrid="0" showGuides="1">
      <p:cViewPr varScale="1">
        <p:scale>
          <a:sx n="66" d="100"/>
          <a:sy n="66" d="100"/>
        </p:scale>
        <p:origin x="792" y="78"/>
      </p:cViewPr>
      <p:guideLst>
        <p:guide orient="horz" pos="2160"/>
        <p:guide pos="3840"/>
      </p:guideLst>
    </p:cSldViewPr>
  </p:slideViewPr>
  <p:notesTextViewPr>
    <p:cViewPr>
      <p:scale>
        <a:sx n="1" d="1"/>
        <a:sy n="1" d="1"/>
      </p:scale>
      <p:origin x="0" y="0"/>
    </p:cViewPr>
  </p:notesTextViewPr>
  <p:gridSpacing cx="72005" cy="72005"/>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11.png>
</file>

<file path=ppt/media/image12.png>
</file>

<file path=ppt/media/image13.png>
</file>

<file path=ppt/media/image14.jpe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050" name="页眉占位符 1"/>
          <p:cNvSpPr>
            <a:spLocks noGrp="1" noChangeArrowheads="1"/>
          </p:cNvSpPr>
          <p:nvPr>
            <p:ph type="hdr" sz="quarter" idx="4294967295"/>
          </p:nvPr>
        </p:nvSpPr>
        <p:spPr bwMode="auto">
          <a:xfrm>
            <a:off x="0" y="0"/>
            <a:ext cx="2971800" cy="458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anose="020B0604020202020204" pitchFamily="34" charset="0"/>
              <a:buNone/>
              <a:defRPr sz="1200"/>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051" name="日期占位符 2"/>
          <p:cNvSpPr>
            <a:spLocks noGrp="1" noChangeArrowheads="1"/>
          </p:cNvSpPr>
          <p:nvPr>
            <p:ph type="dt" idx="1"/>
          </p:nvPr>
        </p:nvSpPr>
        <p:spPr bwMode="auto">
          <a:xfrm>
            <a:off x="3884613" y="0"/>
            <a:ext cx="2971800" cy="458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algn="r" eaLnBrk="1" hangingPunct="1">
              <a:buFont typeface="Arial" panose="020B0604020202020204" pitchFamily="34" charset="0"/>
              <a:buNone/>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F8C6BA6E-6696-4F1B-91AF-97FEEE1C2C02}" type="datetime1">
              <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052" name="幻灯片图像占位符 3"/>
          <p:cNvSpPr>
            <a:spLocks noGrp="1" noRot="1" noChangeAspect="1"/>
          </p:cNvSpPr>
          <p:nvPr>
            <p:ph type="sldImg" idx="2"/>
          </p:nvPr>
        </p:nvSpPr>
        <p:spPr>
          <a:xfrm>
            <a:off x="685800" y="1143000"/>
            <a:ext cx="5486400" cy="3086100"/>
          </a:xfrm>
          <a:prstGeom prst="rect">
            <a:avLst/>
          </a:prstGeom>
          <a:noFill/>
          <a:ln w="9525">
            <a:noFill/>
          </a:ln>
        </p:spPr>
      </p:sp>
      <p:sp>
        <p:nvSpPr>
          <p:cNvPr id="2053" name="备注占位符 4"/>
          <p:cNvSpPr>
            <a:spLocks noGrp="1" noRot="1" noChangeAspect="1" noChangeArrowheads="1"/>
          </p:cNvSpPr>
          <p:nvPr/>
        </p:nvSpPr>
        <p:spPr bwMode="auto">
          <a:xfrm>
            <a:off x="685800" y="4400550"/>
            <a:ext cx="5486400" cy="360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defTabSz="0" eaLnBrk="0" hangingPunct="0">
              <a:spcBef>
                <a:spcPct val="30000"/>
              </a:spcBef>
              <a:defRPr sz="1200">
                <a:solidFill>
                  <a:schemeClr val="tx1"/>
                </a:solidFill>
                <a:latin typeface="Arial" panose="020B0604020202020204" pitchFamily="34" charset="0"/>
              </a:defRPr>
            </a:lvl1pPr>
            <a:lvl2pPr defTabSz="0" eaLnBrk="0" hangingPunct="0">
              <a:spcBef>
                <a:spcPct val="30000"/>
              </a:spcBef>
              <a:defRPr sz="1200">
                <a:solidFill>
                  <a:schemeClr val="tx1"/>
                </a:solidFill>
                <a:latin typeface="Arial" panose="020B0604020202020204" pitchFamily="34" charset="0"/>
              </a:defRPr>
            </a:lvl2pPr>
            <a:lvl3pPr defTabSz="0" eaLnBrk="0" hangingPunct="0">
              <a:spcBef>
                <a:spcPct val="30000"/>
              </a:spcBef>
              <a:defRPr sz="1200">
                <a:solidFill>
                  <a:schemeClr val="tx1"/>
                </a:solidFill>
                <a:latin typeface="Arial" panose="020B0604020202020204" pitchFamily="34" charset="0"/>
              </a:defRPr>
            </a:lvl3pPr>
            <a:lvl4pPr defTabSz="0" eaLnBrk="0" hangingPunct="0">
              <a:spcBef>
                <a:spcPct val="30000"/>
              </a:spcBef>
              <a:defRPr sz="1200">
                <a:solidFill>
                  <a:schemeClr val="tx1"/>
                </a:solidFill>
                <a:latin typeface="Arial" panose="020B0604020202020204" pitchFamily="34" charset="0"/>
              </a:defRPr>
            </a:lvl4pPr>
            <a:lvl5pPr defTabSz="0" eaLnBrk="0" hangingPunct="0">
              <a:spcBef>
                <a:spcPct val="30000"/>
              </a:spcBef>
              <a:defRPr sz="1200">
                <a:solidFill>
                  <a:schemeClr val="tx1"/>
                </a:solidFill>
                <a:latin typeface="Arial" panose="020B0604020202020204" pitchFamily="34" charset="0"/>
              </a:defRPr>
            </a:lvl5pPr>
            <a:lvl6pPr marL="457200" defTabSz="0" eaLnBrk="0" fontAlgn="base" hangingPunct="0">
              <a:spcBef>
                <a:spcPct val="30000"/>
              </a:spcBef>
              <a:spcAft>
                <a:spcPct val="0"/>
              </a:spcAft>
              <a:defRPr sz="1200">
                <a:solidFill>
                  <a:schemeClr val="tx1"/>
                </a:solidFill>
                <a:latin typeface="Arial" panose="020B0604020202020204" pitchFamily="34" charset="0"/>
              </a:defRPr>
            </a:lvl6pPr>
            <a:lvl7pPr marL="914400" defTabSz="0" eaLnBrk="0" fontAlgn="base" hangingPunct="0">
              <a:spcBef>
                <a:spcPct val="30000"/>
              </a:spcBef>
              <a:spcAft>
                <a:spcPct val="0"/>
              </a:spcAft>
              <a:defRPr sz="1200">
                <a:solidFill>
                  <a:schemeClr val="tx1"/>
                </a:solidFill>
                <a:latin typeface="Arial" panose="020B0604020202020204" pitchFamily="34" charset="0"/>
              </a:defRPr>
            </a:lvl7pPr>
            <a:lvl8pPr marL="1371600" defTabSz="0" eaLnBrk="0" fontAlgn="base" hangingPunct="0">
              <a:spcBef>
                <a:spcPct val="30000"/>
              </a:spcBef>
              <a:spcAft>
                <a:spcPct val="0"/>
              </a:spcAft>
              <a:defRPr sz="1200">
                <a:solidFill>
                  <a:schemeClr val="tx1"/>
                </a:solidFill>
                <a:latin typeface="Arial" panose="020B0604020202020204" pitchFamily="34" charset="0"/>
              </a:defRPr>
            </a:lvl8pPr>
            <a:lvl9pPr marL="1828800" defTabSz="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l" defTabSz="0" rtl="0" eaLnBrk="0" fontAlgn="base" latinLnBrk="0" hangingPunct="0">
              <a:lnSpc>
                <a:spcPct val="100000"/>
              </a:lnSpc>
              <a:spcBef>
                <a:spcPct val="30000"/>
              </a:spcBef>
              <a:spcAft>
                <a:spcPct val="0"/>
              </a:spcAft>
              <a:buClrTx/>
              <a:buSzTx/>
              <a:buFontTx/>
              <a:buNone/>
              <a:defRPr/>
            </a:pPr>
            <a:r>
              <a:rPr kumimoji="0" lang="zh-CN" altLang="zh-CN"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rPr>
              <a:t>单击此处编辑母版文本样式</a:t>
            </a:r>
            <a:endParaRPr kumimoji="0" lang="zh-CN" altLang="zh-CN"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0" algn="l" defTabSz="0" rtl="0" eaLnBrk="0" fontAlgn="base" latinLnBrk="0" hangingPunct="0">
              <a:lnSpc>
                <a:spcPct val="100000"/>
              </a:lnSpc>
              <a:spcBef>
                <a:spcPct val="30000"/>
              </a:spcBef>
              <a:spcAft>
                <a:spcPct val="0"/>
              </a:spcAft>
              <a:buClrTx/>
              <a:buSzTx/>
              <a:buFontTx/>
              <a:buNone/>
              <a:defRPr/>
            </a:pPr>
            <a:r>
              <a:rPr kumimoji="0" lang="zh-CN" altLang="zh-CN"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rPr>
              <a:t>第二级</a:t>
            </a:r>
            <a:endParaRPr kumimoji="0" lang="zh-CN" altLang="zh-CN"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0" algn="l" defTabSz="0" rtl="0" eaLnBrk="0" fontAlgn="base" latinLnBrk="0" hangingPunct="0">
              <a:lnSpc>
                <a:spcPct val="100000"/>
              </a:lnSpc>
              <a:spcBef>
                <a:spcPct val="30000"/>
              </a:spcBef>
              <a:spcAft>
                <a:spcPct val="0"/>
              </a:spcAft>
              <a:buClrTx/>
              <a:buSzTx/>
              <a:buFontTx/>
              <a:buNone/>
              <a:defRPr/>
            </a:pPr>
            <a:r>
              <a:rPr kumimoji="0" lang="zh-CN" altLang="zh-CN"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rPr>
              <a:t>第三级</a:t>
            </a:r>
            <a:endParaRPr kumimoji="0" lang="zh-CN" altLang="zh-CN"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0" algn="l" defTabSz="0" rtl="0" eaLnBrk="0" fontAlgn="base" latinLnBrk="0" hangingPunct="0">
              <a:lnSpc>
                <a:spcPct val="100000"/>
              </a:lnSpc>
              <a:spcBef>
                <a:spcPct val="30000"/>
              </a:spcBef>
              <a:spcAft>
                <a:spcPct val="0"/>
              </a:spcAft>
              <a:buClrTx/>
              <a:buSzTx/>
              <a:buFontTx/>
              <a:buNone/>
              <a:defRPr/>
            </a:pPr>
            <a:r>
              <a:rPr kumimoji="0" lang="zh-CN" altLang="zh-CN"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rPr>
              <a:t>第四级</a:t>
            </a:r>
            <a:endParaRPr kumimoji="0" lang="zh-CN" altLang="zh-CN"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0" algn="l" defTabSz="0" rtl="0" eaLnBrk="0" fontAlgn="base" latinLnBrk="0" hangingPunct="0">
              <a:lnSpc>
                <a:spcPct val="100000"/>
              </a:lnSpc>
              <a:spcBef>
                <a:spcPct val="30000"/>
              </a:spcBef>
              <a:spcAft>
                <a:spcPct val="0"/>
              </a:spcAft>
              <a:buClrTx/>
              <a:buSzTx/>
              <a:buFontTx/>
              <a:buNone/>
              <a:defRPr/>
            </a:pPr>
            <a:r>
              <a:rPr kumimoji="0" lang="zh-CN" altLang="zh-CN"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rPr>
              <a:t>第五级</a:t>
            </a:r>
            <a:endParaRPr kumimoji="0" lang="zh-CN" altLang="zh-CN"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054" name="页脚占位符 5"/>
          <p:cNvSpPr>
            <a:spLocks noGrp="1" noChangeArrowheads="1"/>
          </p:cNvSpPr>
          <p:nvPr>
            <p:ph type="ftr" sz="quarter" idx="4"/>
          </p:nvPr>
        </p:nvSpPr>
        <p:spPr bwMode="auto">
          <a:xfrm>
            <a:off x="0" y="8685213"/>
            <a:ext cx="2971800" cy="458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lstStyle>
            <a:lvl1pPr eaLnBrk="1" hangingPunct="1">
              <a:buFont typeface="Arial" panose="020B0604020202020204" pitchFamily="34" charset="0"/>
              <a:buNone/>
              <a:defRPr sz="1200"/>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055" name="灯片编号占位符 6"/>
          <p:cNvSpPr>
            <a:spLocks noGrp="1" noChangeArrowheads="1"/>
          </p:cNvSpPr>
          <p:nvPr>
            <p:ph type="sldNum" sz="quarter" idx="5"/>
          </p:nvPr>
        </p:nvSpPr>
        <p:spPr bwMode="auto">
          <a:xfrm>
            <a:off x="3884613" y="8685213"/>
            <a:ext cx="2971800" cy="458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lstStyle>
            <a:lvl1pPr algn="r" eaLnBrk="1" hangingPunct="1">
              <a:buFont typeface="Arial" panose="020B0604020202020204" pitchFamily="34" charset="0"/>
              <a:buNone/>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E1C337F9-7905-42D5-A4A0-CF02EE6392E1}" type="slidenum">
              <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hf sldNum="0" hdr="0" ftr="0"/>
  <p:notesStyle>
    <a:lvl1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1pPr>
    <a:lvl2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2pPr>
    <a:lvl3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3pPr>
    <a:lvl4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4pPr>
    <a:lvl5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098" name="幻灯片图像占位符 1"/>
          <p:cNvSpPr>
            <a:spLocks noGrp="1" noRot="1" noChangeAspect="1" noTextEdit="1"/>
          </p:cNvSpPr>
          <p:nvPr>
            <p:ph type="sldImg"/>
          </p:nvPr>
        </p:nvSpPr>
        <p:spPr/>
      </p:sp>
      <p:sp>
        <p:nvSpPr>
          <p:cNvPr id="4099" name="备注占位符 2"/>
          <p:cNvSpPr>
            <a:spLocks noGrp="1"/>
          </p:cNvSpPr>
          <p:nvPr>
            <p:ph type="body" idx="1"/>
          </p:nvPr>
        </p:nvSpPr>
        <p:spPr>
          <a:xfrm>
            <a:off x="685800" y="4400550"/>
            <a:ext cx="5486400" cy="3600450"/>
          </a:xfrm>
          <a:prstGeom prst="rect">
            <a:avLst/>
          </a:prstGeom>
          <a:noFill/>
          <a:ln w="9525">
            <a:noFill/>
          </a:ln>
        </p:spPr>
        <p:txBody>
          <a:bodyPr/>
          <a:p>
            <a:pPr lvl="0"/>
            <a:endParaRPr lang="zh-CN" altLang="en-US" dirty="0"/>
          </a:p>
        </p:txBody>
      </p:sp>
      <p:sp>
        <p:nvSpPr>
          <p:cNvPr id="4100" name="日期占位符 3"/>
          <p:cNvSpPr txBox="1">
            <a:spLocks noGrp="1"/>
          </p:cNvSpPr>
          <p:nvPr>
            <p:ph type="dt" sz="half"/>
          </p:nvPr>
        </p:nvSpPr>
        <p:spPr>
          <a:xfrm>
            <a:off x="3884613" y="0"/>
            <a:ext cx="2971800" cy="458788"/>
          </a:xfrm>
          <a:prstGeom prst="rect">
            <a:avLst/>
          </a:prstGeom>
          <a:noFill/>
          <a:ln w="9525">
            <a:noFill/>
          </a:ln>
        </p:spPr>
        <p:txBody>
          <a:bodyPr/>
          <a:p>
            <a:pPr lvl="0" algn="r" eaLnBrk="1" hangingPunct="1">
              <a:buFont typeface="Arial" panose="020B0604020202020204" pitchFamily="34" charset="0"/>
            </a:pPr>
            <a:fld id="{BB962C8B-B14F-4D97-AF65-F5344CB8AC3E}" type="datetime1">
              <a:rPr lang="zh-CN" altLang="en-US" dirty="0"/>
            </a:fld>
            <a:endParaRPr lang="zh-CN" altLang="en-US" sz="1200" dirty="0"/>
          </a:p>
        </p:txBody>
      </p:sp>
      <p:sp>
        <p:nvSpPr>
          <p:cNvPr id="4101" name="灯片编号占位符 4"/>
          <p:cNvSpPr txBox="1">
            <a:spLocks noGrp="1"/>
          </p:cNvSpPr>
          <p:nvPr>
            <p:ph type="sldNum" sz="quarter"/>
          </p:nvPr>
        </p:nvSpPr>
        <p:spPr>
          <a:xfrm>
            <a:off x="3884613" y="8685213"/>
            <a:ext cx="2971800" cy="458787"/>
          </a:xfrm>
          <a:prstGeom prst="rect">
            <a:avLst/>
          </a:prstGeom>
          <a:noFill/>
          <a:ln w="9525">
            <a:noFill/>
          </a:ln>
        </p:spPr>
        <p:txBody>
          <a:bodyPr anchor="b"/>
          <a:p>
            <a:pPr lvl="0" algn="r" eaLnBrk="1" hangingPunct="1">
              <a:buFont typeface="Arial" panose="020B0604020202020204" pitchFamily="34" charset="0"/>
            </a:pPr>
            <a:fld id="{9A0DB2DC-4C9A-4742-B13C-FB6460FD3503}" type="slidenum">
              <a:rPr lang="zh-CN" altLang="en-US" dirty="0"/>
            </a:fld>
            <a:endParaRPr lang="zh-CN" altLang="en-US" sz="1200"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8194" name="幻灯片图像占位符 1"/>
          <p:cNvSpPr>
            <a:spLocks noGrp="1" noRot="1" noChangeAspect="1" noTextEdit="1"/>
          </p:cNvSpPr>
          <p:nvPr>
            <p:ph type="sldImg"/>
          </p:nvPr>
        </p:nvSpPr>
        <p:spPr/>
      </p:sp>
      <p:sp>
        <p:nvSpPr>
          <p:cNvPr id="8195" name="备注占位符 2"/>
          <p:cNvSpPr>
            <a:spLocks noGrp="1"/>
          </p:cNvSpPr>
          <p:nvPr>
            <p:ph type="body" idx="1"/>
          </p:nvPr>
        </p:nvSpPr>
        <p:spPr>
          <a:xfrm>
            <a:off x="685800" y="4400550"/>
            <a:ext cx="5486400" cy="3600450"/>
          </a:xfrm>
          <a:prstGeom prst="rect">
            <a:avLst/>
          </a:prstGeom>
          <a:noFill/>
          <a:ln w="9525">
            <a:noFill/>
          </a:ln>
        </p:spPr>
        <p:txBody>
          <a:bodyPr/>
          <a:p>
            <a:pPr lvl="0"/>
            <a:endParaRPr lang="zh-CN" altLang="en-US" dirty="0"/>
          </a:p>
        </p:txBody>
      </p:sp>
      <p:sp>
        <p:nvSpPr>
          <p:cNvPr id="8196" name="日期占位符 3"/>
          <p:cNvSpPr txBox="1">
            <a:spLocks noGrp="1"/>
          </p:cNvSpPr>
          <p:nvPr>
            <p:ph type="dt" sz="half"/>
          </p:nvPr>
        </p:nvSpPr>
        <p:spPr>
          <a:xfrm>
            <a:off x="3884613" y="0"/>
            <a:ext cx="2971800" cy="458788"/>
          </a:xfrm>
          <a:prstGeom prst="rect">
            <a:avLst/>
          </a:prstGeom>
          <a:noFill/>
          <a:ln w="9525">
            <a:noFill/>
          </a:ln>
        </p:spPr>
        <p:txBody>
          <a:bodyPr/>
          <a:p>
            <a:pPr lvl="0" algn="r" eaLnBrk="1" hangingPunct="1">
              <a:buFont typeface="Arial" panose="020B0604020202020204" pitchFamily="34" charset="0"/>
            </a:pPr>
            <a:fld id="{BB962C8B-B14F-4D97-AF65-F5344CB8AC3E}" type="datetime1">
              <a:rPr lang="zh-CN" altLang="en-US" dirty="0"/>
            </a:fld>
            <a:endParaRPr lang="zh-CN" altLang="en-US" sz="1200" dirty="0"/>
          </a:p>
        </p:txBody>
      </p:sp>
      <p:sp>
        <p:nvSpPr>
          <p:cNvPr id="8197" name="灯片编号占位符 4"/>
          <p:cNvSpPr txBox="1">
            <a:spLocks noGrp="1"/>
          </p:cNvSpPr>
          <p:nvPr>
            <p:ph type="sldNum" sz="quarter"/>
          </p:nvPr>
        </p:nvSpPr>
        <p:spPr>
          <a:xfrm>
            <a:off x="3884613" y="8685213"/>
            <a:ext cx="2971800" cy="458787"/>
          </a:xfrm>
          <a:prstGeom prst="rect">
            <a:avLst/>
          </a:prstGeom>
          <a:noFill/>
          <a:ln w="9525">
            <a:noFill/>
          </a:ln>
        </p:spPr>
        <p:txBody>
          <a:bodyPr anchor="b"/>
          <a:p>
            <a:pPr lvl="0" algn="r" eaLnBrk="1" hangingPunct="1">
              <a:buFont typeface="Arial" panose="020B0604020202020204" pitchFamily="34" charset="0"/>
            </a:pPr>
            <a:fld id="{9A0DB2DC-4C9A-4742-B13C-FB6460FD3503}" type="slidenum">
              <a:rPr lang="zh-CN" altLang="en-US" dirty="0"/>
            </a:fld>
            <a:endParaRPr lang="zh-CN" altLang="en-US" sz="1200"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2" name="幻灯片图像占位符 1"/>
          <p:cNvSpPr>
            <a:spLocks noGrp="1" noRot="1" noChangeAspect="1" noTextEdit="1"/>
          </p:cNvSpPr>
          <p:nvPr>
            <p:ph type="sldImg"/>
          </p:nvPr>
        </p:nvSpPr>
        <p:spPr/>
      </p:sp>
      <p:sp>
        <p:nvSpPr>
          <p:cNvPr id="10243" name="备注占位符 2"/>
          <p:cNvSpPr>
            <a:spLocks noGrp="1"/>
          </p:cNvSpPr>
          <p:nvPr>
            <p:ph type="body" idx="1"/>
          </p:nvPr>
        </p:nvSpPr>
        <p:spPr>
          <a:xfrm>
            <a:off x="685800" y="4400550"/>
            <a:ext cx="5486400" cy="3600450"/>
          </a:xfrm>
          <a:prstGeom prst="rect">
            <a:avLst/>
          </a:prstGeom>
          <a:noFill/>
          <a:ln w="9525">
            <a:noFill/>
          </a:ln>
        </p:spPr>
        <p:txBody>
          <a:bodyPr/>
          <a:p>
            <a:pPr lvl="0"/>
            <a:endParaRPr lang="zh-CN" altLang="en-US" dirty="0"/>
          </a:p>
        </p:txBody>
      </p:sp>
      <p:sp>
        <p:nvSpPr>
          <p:cNvPr id="10244" name="日期占位符 3"/>
          <p:cNvSpPr txBox="1">
            <a:spLocks noGrp="1"/>
          </p:cNvSpPr>
          <p:nvPr>
            <p:ph type="dt" sz="half"/>
          </p:nvPr>
        </p:nvSpPr>
        <p:spPr>
          <a:xfrm>
            <a:off x="3884613" y="0"/>
            <a:ext cx="2971800" cy="458788"/>
          </a:xfrm>
          <a:prstGeom prst="rect">
            <a:avLst/>
          </a:prstGeom>
          <a:noFill/>
          <a:ln w="9525">
            <a:noFill/>
          </a:ln>
        </p:spPr>
        <p:txBody>
          <a:bodyPr/>
          <a:p>
            <a:pPr lvl="0" algn="r" eaLnBrk="1" hangingPunct="1">
              <a:buFont typeface="Arial" panose="020B0604020202020204" pitchFamily="34" charset="0"/>
            </a:pPr>
            <a:fld id="{BB962C8B-B14F-4D97-AF65-F5344CB8AC3E}" type="datetime1">
              <a:rPr lang="zh-CN" altLang="en-US" dirty="0"/>
            </a:fld>
            <a:endParaRPr lang="zh-CN" altLang="en-US" sz="1200" dirty="0"/>
          </a:p>
        </p:txBody>
      </p:sp>
      <p:sp>
        <p:nvSpPr>
          <p:cNvPr id="10245" name="灯片编号占位符 4"/>
          <p:cNvSpPr txBox="1">
            <a:spLocks noGrp="1"/>
          </p:cNvSpPr>
          <p:nvPr>
            <p:ph type="sldNum" sz="quarter"/>
          </p:nvPr>
        </p:nvSpPr>
        <p:spPr>
          <a:xfrm>
            <a:off x="3884613" y="8685213"/>
            <a:ext cx="2971800" cy="458787"/>
          </a:xfrm>
          <a:prstGeom prst="rect">
            <a:avLst/>
          </a:prstGeom>
          <a:noFill/>
          <a:ln w="9525">
            <a:noFill/>
          </a:ln>
        </p:spPr>
        <p:txBody>
          <a:bodyPr anchor="b"/>
          <a:p>
            <a:pPr lvl="0" algn="r" eaLnBrk="1" hangingPunct="1">
              <a:buFont typeface="Arial" panose="020B0604020202020204" pitchFamily="34" charset="0"/>
            </a:pPr>
            <a:fld id="{9A0DB2DC-4C9A-4742-B13C-FB6460FD3503}" type="slidenum">
              <a:rPr lang="zh-CN" altLang="en-US" dirty="0"/>
            </a:fld>
            <a:endParaRPr lang="zh-CN" altLang="en-US" sz="1200"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2290" name="幻灯片图像占位符 1"/>
          <p:cNvSpPr>
            <a:spLocks noGrp="1" noRot="1" noChangeAspect="1" noTextEdit="1"/>
          </p:cNvSpPr>
          <p:nvPr>
            <p:ph type="sldImg"/>
          </p:nvPr>
        </p:nvSpPr>
        <p:spPr/>
      </p:sp>
      <p:sp>
        <p:nvSpPr>
          <p:cNvPr id="12291" name="备注占位符 2"/>
          <p:cNvSpPr>
            <a:spLocks noGrp="1"/>
          </p:cNvSpPr>
          <p:nvPr>
            <p:ph type="body" idx="1"/>
          </p:nvPr>
        </p:nvSpPr>
        <p:spPr>
          <a:xfrm>
            <a:off x="685800" y="4400550"/>
            <a:ext cx="5486400" cy="3600450"/>
          </a:xfrm>
          <a:prstGeom prst="rect">
            <a:avLst/>
          </a:prstGeom>
          <a:noFill/>
          <a:ln w="9525">
            <a:noFill/>
          </a:ln>
        </p:spPr>
        <p:txBody>
          <a:bodyPr/>
          <a:p>
            <a:pPr lvl="0"/>
            <a:endParaRPr lang="zh-CN" altLang="en-US" dirty="0"/>
          </a:p>
        </p:txBody>
      </p:sp>
      <p:sp>
        <p:nvSpPr>
          <p:cNvPr id="12292" name="日期占位符 3"/>
          <p:cNvSpPr txBox="1">
            <a:spLocks noGrp="1"/>
          </p:cNvSpPr>
          <p:nvPr>
            <p:ph type="dt" sz="half"/>
          </p:nvPr>
        </p:nvSpPr>
        <p:spPr>
          <a:xfrm>
            <a:off x="3884613" y="0"/>
            <a:ext cx="2971800" cy="458788"/>
          </a:xfrm>
          <a:prstGeom prst="rect">
            <a:avLst/>
          </a:prstGeom>
          <a:noFill/>
          <a:ln w="9525">
            <a:noFill/>
          </a:ln>
        </p:spPr>
        <p:txBody>
          <a:bodyPr/>
          <a:p>
            <a:pPr lvl="0" algn="r" eaLnBrk="1" hangingPunct="1">
              <a:buFont typeface="Arial" panose="020B0604020202020204" pitchFamily="34" charset="0"/>
            </a:pPr>
            <a:fld id="{BB962C8B-B14F-4D97-AF65-F5344CB8AC3E}" type="datetime1">
              <a:rPr lang="zh-CN" altLang="en-US" dirty="0"/>
            </a:fld>
            <a:endParaRPr lang="zh-CN" altLang="en-US" sz="1200" dirty="0"/>
          </a:p>
        </p:txBody>
      </p:sp>
      <p:sp>
        <p:nvSpPr>
          <p:cNvPr id="12293" name="灯片编号占位符 4"/>
          <p:cNvSpPr txBox="1">
            <a:spLocks noGrp="1"/>
          </p:cNvSpPr>
          <p:nvPr>
            <p:ph type="sldNum" sz="quarter"/>
          </p:nvPr>
        </p:nvSpPr>
        <p:spPr>
          <a:xfrm>
            <a:off x="3884613" y="8685213"/>
            <a:ext cx="2971800" cy="458787"/>
          </a:xfrm>
          <a:prstGeom prst="rect">
            <a:avLst/>
          </a:prstGeom>
          <a:noFill/>
          <a:ln w="9525">
            <a:noFill/>
          </a:ln>
        </p:spPr>
        <p:txBody>
          <a:bodyPr anchor="b"/>
          <a:p>
            <a:pPr lvl="0" algn="r" eaLnBrk="1" hangingPunct="1">
              <a:buFont typeface="Arial" panose="020B0604020202020204" pitchFamily="34" charset="0"/>
            </a:pPr>
            <a:fld id="{9A0DB2DC-4C9A-4742-B13C-FB6460FD3503}" type="slidenum">
              <a:rPr lang="zh-CN" altLang="en-US" dirty="0"/>
            </a:fld>
            <a:endParaRPr lang="zh-CN" altLang="en-US" sz="1200"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098" name="幻灯片图像占位符 1"/>
          <p:cNvSpPr>
            <a:spLocks noGrp="1" noRot="1" noChangeAspect="1" noTextEdit="1"/>
          </p:cNvSpPr>
          <p:nvPr>
            <p:ph type="sldImg"/>
          </p:nvPr>
        </p:nvSpPr>
        <p:spPr>
          <a:ln>
            <a:solidFill>
              <a:srgbClr val="000000">
                <a:alpha val="100000"/>
              </a:srgbClr>
            </a:solidFill>
            <a:miter lim="800000"/>
          </a:ln>
        </p:spPr>
      </p:sp>
      <p:sp>
        <p:nvSpPr>
          <p:cNvPr id="4099" name="备注占位符 2"/>
          <p:cNvSpPr>
            <a:spLocks noGrp="1"/>
          </p:cNvSpPr>
          <p:nvPr>
            <p:ph type="body" idx="1"/>
          </p:nvPr>
        </p:nvSpPr>
        <p:spPr>
          <a:noFill/>
          <a:ln>
            <a:noFill/>
          </a:ln>
        </p:spPr>
        <p:txBody>
          <a:bodyPr wrap="square" lIns="91440" tIns="45720" rIns="91440" bIns="45720" anchor="t"/>
          <a:p>
            <a:pPr lvl="0" eaLnBrk="1" hangingPunct="1">
              <a:spcBef>
                <a:spcPct val="0"/>
              </a:spcBef>
            </a:pPr>
            <a:endParaRPr lang="zh-CN" altLang="en-US" dirty="0"/>
          </a:p>
        </p:txBody>
      </p:sp>
      <p:sp>
        <p:nvSpPr>
          <p:cNvPr id="4100" name="灯片编号占位符 3"/>
          <p:cNvSpPr txBox="1">
            <a:spLocks noGrp="1"/>
          </p:cNvSpPr>
          <p:nvPr>
            <p:ph type="sldNum" sz="quarter"/>
          </p:nvPr>
        </p:nvSpPr>
        <p:spPr>
          <a:xfrm>
            <a:off x="3884613" y="8685213"/>
            <a:ext cx="2971800" cy="458787"/>
          </a:xfrm>
          <a:prstGeom prst="rect">
            <a:avLst/>
          </a:prstGeom>
          <a:noFill/>
          <a:ln w="9525">
            <a:noFill/>
          </a:ln>
        </p:spPr>
        <p:txBody>
          <a:bodyPr anchor="b"/>
          <a:p>
            <a:pPr lvl="0" algn="r"/>
            <a:fld id="{9A0DB2DC-4C9A-4742-B13C-FB6460FD3503}" type="slidenum">
              <a:rPr lang="zh-CN" altLang="en-US" sz="1200" dirty="0"/>
            </a:fld>
            <a:endParaRPr lang="zh-CN" altLang="en-US" sz="1200"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C714A09-A7BE-4B30-8D3E-ADA3FEF1DDB4}"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20F1FF03-69A1-4FF7-A9A6-A9DA86F8D45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spd="slow" advTm="3000">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C714A09-A7BE-4B30-8D3E-ADA3FEF1DDB4}"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20F1FF03-69A1-4FF7-A9A6-A9DA86F8D45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spd="slow" advTm="3000">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C714A09-A7BE-4B30-8D3E-ADA3FEF1DDB4}"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20F1FF03-69A1-4FF7-A9A6-A9DA86F8D45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spd="slow" advTm="3000">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C714A09-A7BE-4B30-8D3E-ADA3FEF1DDB4}"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20F1FF03-69A1-4FF7-A9A6-A9DA86F8D45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spd="slow" advTm="3000">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C714A09-A7BE-4B30-8D3E-ADA3FEF1DDB4}"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20F1FF03-69A1-4FF7-A9A6-A9DA86F8D45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spd="slow" advTm="3000">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C714A09-A7BE-4B30-8D3E-ADA3FEF1DDB4}"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20F1FF03-69A1-4FF7-A9A6-A9DA86F8D45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spd="slow" advTm="3000">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C714A09-A7BE-4B30-8D3E-ADA3FEF1DDB4}"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20F1FF03-69A1-4FF7-A9A6-A9DA86F8D45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spd="slow" advTm="3000">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C714A09-A7BE-4B30-8D3E-ADA3FEF1DDB4}"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20F1FF03-69A1-4FF7-A9A6-A9DA86F8D45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spd="slow" advTm="3000">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C714A09-A7BE-4B30-8D3E-ADA3FEF1DDB4}"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20F1FF03-69A1-4FF7-A9A6-A9DA86F8D45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spd="slow" advTm="3000">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C714A09-A7BE-4B30-8D3E-ADA3FEF1DDB4}"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20F1FF03-69A1-4FF7-A9A6-A9DA86F8D45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spd="slow" advTm="3000">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90000"/>
              </a:lnSpc>
              <a:spcBef>
                <a:spcPts val="1000"/>
              </a:spcBef>
              <a:spcAft>
                <a:spcPct val="0"/>
              </a:spcAft>
              <a:buClrTx/>
              <a:buSzTx/>
              <a:buFont typeface="Arial" panose="020B0604020202020204" pitchFamily="34" charset="0"/>
              <a:buNone/>
              <a:defRPr/>
            </a:pPr>
            <a:endParaRPr kumimoji="0" lang="zh-CN" altLang="en-US" sz="3200" b="0" i="0" u="none" strike="noStrike" kern="1200" cap="none" spc="0" normalizeH="0" baseline="0" noProof="0" smtClean="0">
              <a:ln>
                <a:noFill/>
              </a:ln>
              <a:solidFill>
                <a:schemeClr val="tx1"/>
              </a:solidFill>
              <a:effectLst/>
              <a:uLnTx/>
              <a:uFillTx/>
              <a:latin typeface="+mn-lt"/>
              <a:ea typeface="+mn-ea"/>
              <a:cs typeface="+mn-cs"/>
              <a:sym typeface="Calibri" panose="020F0502020204030204" pitchFamily="34" charset="0"/>
            </a:endParaRP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C714A09-A7BE-4B30-8D3E-ADA3FEF1DDB4}"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20F1FF03-69A1-4FF7-A9A6-A9DA86F8D45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ransition spd="slow" advTm="3000">
    <p:fade/>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2"/>
          <a:stretch>
            <a:fillRect/>
          </a:stretch>
        </a:blipFill>
        <a:effectLst/>
      </p:bgPr>
    </p:bg>
    <p:spTree>
      <p:nvGrpSpPr>
        <p:cNvPr id="1" name=""/>
        <p:cNvGrpSpPr/>
        <p:nvPr/>
      </p:nvGrpSpPr>
      <p:grpSpPr/>
      <p:sp>
        <p:nvSpPr>
          <p:cNvPr id="1026" name="标题占位符 1"/>
          <p:cNvSpPr>
            <a:spLocks noGrp="1"/>
          </p:cNvSpPr>
          <p:nvPr>
            <p:ph type="title"/>
          </p:nvPr>
        </p:nvSpPr>
        <p:spPr>
          <a:xfrm>
            <a:off x="838200" y="365125"/>
            <a:ext cx="10515600" cy="1325563"/>
          </a:xfrm>
          <a:prstGeom prst="rect">
            <a:avLst/>
          </a:prstGeom>
          <a:noFill/>
          <a:ln w="9525">
            <a:noFill/>
          </a:ln>
        </p:spPr>
        <p:txBody>
          <a:bodyPr anchor="ctr"/>
          <a:p>
            <a:pPr lvl="0"/>
            <a:r>
              <a:rPr lang="zh-CN" altLang="zh-CN" dirty="0"/>
              <a:t>单击此处编辑母版标题样式</a:t>
            </a:r>
            <a:endParaRPr lang="zh-CN" altLang="zh-CN" dirty="0"/>
          </a:p>
        </p:txBody>
      </p:sp>
      <p:sp>
        <p:nvSpPr>
          <p:cNvPr id="1027" name="文本占位符 2"/>
          <p:cNvSpPr>
            <a:spLocks noGrp="1"/>
          </p:cNvSpPr>
          <p:nvPr>
            <p:ph type="body" idx="1"/>
          </p:nvPr>
        </p:nvSpPr>
        <p:spPr>
          <a:xfrm>
            <a:off x="838200" y="1825625"/>
            <a:ext cx="10515600" cy="4351338"/>
          </a:xfrm>
          <a:prstGeom prst="rect">
            <a:avLst/>
          </a:prstGeom>
          <a:noFill/>
          <a:ln w="9525">
            <a:noFill/>
          </a:ln>
        </p:spPr>
        <p:txBody>
          <a:bodyPr/>
          <a:p>
            <a:pPr lvl="0"/>
            <a:r>
              <a:rPr lang="zh-CN" altLang="zh-CN" dirty="0"/>
              <a:t>单击此处编辑母版文本样式</a:t>
            </a:r>
            <a:endParaRPr lang="zh-CN" altLang="zh-CN" dirty="0"/>
          </a:p>
          <a:p>
            <a:pPr lvl="1"/>
            <a:r>
              <a:rPr lang="zh-CN" altLang="zh-CN" dirty="0"/>
              <a:t>第二级</a:t>
            </a:r>
            <a:endParaRPr lang="zh-CN" altLang="zh-CN" dirty="0"/>
          </a:p>
          <a:p>
            <a:pPr lvl="2"/>
            <a:r>
              <a:rPr lang="zh-CN" altLang="zh-CN" dirty="0"/>
              <a:t>第三级</a:t>
            </a:r>
            <a:endParaRPr lang="zh-CN" altLang="zh-CN" dirty="0"/>
          </a:p>
          <a:p>
            <a:pPr lvl="3"/>
            <a:r>
              <a:rPr lang="zh-CN" altLang="zh-CN" dirty="0"/>
              <a:t>第四级</a:t>
            </a:r>
            <a:endParaRPr lang="zh-CN" altLang="zh-CN" dirty="0"/>
          </a:p>
          <a:p>
            <a:pPr lvl="4"/>
            <a:r>
              <a:rPr lang="zh-CN" altLang="zh-CN" dirty="0"/>
              <a:t>第五级</a:t>
            </a:r>
            <a:endParaRPr lang="zh-CN" altLang="zh-CN" dirty="0"/>
          </a:p>
        </p:txBody>
      </p:sp>
      <p:sp>
        <p:nvSpPr>
          <p:cNvPr id="1028" name="日期占位符 3"/>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eaLnBrk="1" hangingPunct="1">
              <a:buFont typeface="Arial" panose="020B0604020202020204" pitchFamily="34" charset="0"/>
              <a:buNone/>
              <a:defRPr sz="1200">
                <a:solidFill>
                  <a:srgbClr val="898989"/>
                </a:solidFill>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C714A09-A7BE-4B30-8D3E-ADA3FEF1DDB4}"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29" name="页脚占位符 4"/>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eaLnBrk="1" hangingPunct="1">
              <a:buFont typeface="Arial" panose="020B0604020202020204" pitchFamily="34" charset="0"/>
              <a:buNone/>
              <a:defRPr sz="1200">
                <a:solidFill>
                  <a:srgbClr val="898989"/>
                </a:solidFill>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endParaRPr>
          </a:p>
        </p:txBody>
      </p:sp>
      <p:sp>
        <p:nvSpPr>
          <p:cNvPr id="1030" name="灯片编号占位符 5"/>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r" eaLnBrk="1" hangingPunct="1">
              <a:buFont typeface="Arial" panose="020B0604020202020204" pitchFamily="34" charset="0"/>
              <a:buNone/>
              <a:defRPr sz="1200">
                <a:solidFill>
                  <a:srgbClr val="898989"/>
                </a:solidFill>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20F1FF03-69A1-4FF7-A9A6-A9DA86F8D45F}" type="slidenum">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advTm="3000">
    <p:fade/>
  </p:transition>
  <p:hf sldNum="0" hdr="0" ftr="0"/>
  <p:txStyles>
    <p:titleStyle>
      <a:lvl1pPr marL="914400" indent="-914400" algn="l" rtl="0" eaLnBrk="0" fontAlgn="base" hangingPunct="0">
        <a:lnSpc>
          <a:spcPct val="90000"/>
        </a:lnSpc>
        <a:spcBef>
          <a:spcPct val="0"/>
        </a:spcBef>
        <a:spcAft>
          <a:spcPct val="0"/>
        </a:spcAft>
        <a:defRPr sz="4400" kern="1200">
          <a:solidFill>
            <a:schemeClr val="tx1"/>
          </a:solidFill>
          <a:latin typeface="+mj-lt"/>
          <a:ea typeface="+mj-ea"/>
          <a:cs typeface="+mj-cs"/>
          <a:sym typeface="Calibri Light" panose="020F03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5pPr>
      <a:lvl6pPr marL="1371600" indent="-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6pPr>
      <a:lvl7pPr marL="1828800" indent="-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7pPr>
      <a:lvl8pPr marL="2286000" indent="-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8pPr>
      <a:lvl9pPr marL="2743200" indent="-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tags" Target="../tags/tag1.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10.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10.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3.png"/><Relationship Id="rId1" Type="http://schemas.openxmlformats.org/officeDocument/2006/relationships/image" Target="../media/image10.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4.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4.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3074" name="文本框 3"/>
          <p:cNvSpPr/>
          <p:nvPr/>
        </p:nvSpPr>
        <p:spPr>
          <a:xfrm>
            <a:off x="3311525" y="4364038"/>
            <a:ext cx="4992688" cy="645160"/>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5pPr>
          </a:lstStyle>
          <a:p>
            <a:pPr marL="0" lvl="0" indent="0" algn="ctr" eaLnBrk="1" hangingPunct="1">
              <a:lnSpc>
                <a:spcPct val="100000"/>
              </a:lnSpc>
              <a:spcBef>
                <a:spcPct val="0"/>
              </a:spcBef>
              <a:buNone/>
            </a:pPr>
            <a:r>
              <a:rPr lang="en-US" altLang="zh-CN" sz="3600" dirty="0">
                <a:solidFill>
                  <a:schemeClr val="bg1"/>
                </a:solidFill>
                <a:latin typeface="微软雅黑" panose="020B0503020204020204" pitchFamily="34" charset="-122"/>
                <a:ea typeface="微软雅黑" panose="020B0503020204020204" pitchFamily="34" charset="-122"/>
                <a:sym typeface="Roboto Th" pitchFamily="2" charset="0"/>
              </a:rPr>
              <a:t> </a:t>
            </a:r>
            <a:endParaRPr lang="en-US" altLang="zh-CN" sz="3600" dirty="0">
              <a:solidFill>
                <a:schemeClr val="bg1"/>
              </a:solidFill>
              <a:latin typeface="微软雅黑" panose="020B0503020204020204" pitchFamily="34" charset="-122"/>
              <a:ea typeface="微软雅黑" panose="020B0503020204020204" pitchFamily="34" charset="-122"/>
              <a:sym typeface="Roboto Th" pitchFamily="2" charset="0"/>
            </a:endParaRPr>
          </a:p>
        </p:txBody>
      </p:sp>
      <p:sp>
        <p:nvSpPr>
          <p:cNvPr id="3076" name="文本框 5"/>
          <p:cNvSpPr/>
          <p:nvPr/>
        </p:nvSpPr>
        <p:spPr>
          <a:xfrm>
            <a:off x="4086225" y="5010150"/>
            <a:ext cx="3443288" cy="398780"/>
          </a:xfrm>
          <a:prstGeom prst="rect">
            <a:avLst/>
          </a:prstGeom>
          <a:noFill/>
          <a:ln w="9525">
            <a:noFill/>
          </a:ln>
        </p:spPr>
        <p:txBody>
          <a:bodyPr wrap="squar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5pPr>
          </a:lstStyle>
          <a:p>
            <a:pPr marL="0" lvl="0" indent="0" algn="ctr" eaLnBrk="1" hangingPunct="1">
              <a:lnSpc>
                <a:spcPct val="100000"/>
              </a:lnSpc>
              <a:spcBef>
                <a:spcPct val="0"/>
              </a:spcBef>
              <a:buNone/>
            </a:pPr>
            <a:r>
              <a:rPr lang="en-US" altLang="zh-CN" sz="2000" b="1" dirty="0">
                <a:solidFill>
                  <a:schemeClr val="bg1"/>
                </a:solidFill>
                <a:latin typeface="微软雅黑" panose="020B0503020204020204" pitchFamily="34" charset="-122"/>
                <a:ea typeface="微软雅黑" panose="020B0503020204020204" pitchFamily="34" charset="-122"/>
                <a:sym typeface="Roboto Th" pitchFamily="2" charset="0"/>
              </a:rPr>
              <a:t>2019.7.26 </a:t>
            </a:r>
            <a:endParaRPr lang="en-US" altLang="zh-CN" sz="2000" b="1" dirty="0">
              <a:solidFill>
                <a:schemeClr val="bg1"/>
              </a:solidFill>
              <a:latin typeface="微软雅黑" panose="020B0503020204020204" pitchFamily="34" charset="-122"/>
              <a:ea typeface="微软雅黑" panose="020B0503020204020204" pitchFamily="34" charset="-122"/>
              <a:sym typeface="Roboto Th" pitchFamily="2" charset="0"/>
            </a:endParaRPr>
          </a:p>
        </p:txBody>
      </p:sp>
      <p:sp>
        <p:nvSpPr>
          <p:cNvPr id="2" name="文本框 1"/>
          <p:cNvSpPr txBox="1"/>
          <p:nvPr/>
        </p:nvSpPr>
        <p:spPr>
          <a:xfrm>
            <a:off x="2078355" y="1882140"/>
            <a:ext cx="8747760" cy="645160"/>
          </a:xfrm>
          <a:prstGeom prst="rect">
            <a:avLst/>
          </a:prstGeom>
          <a:noFill/>
        </p:spPr>
        <p:txBody>
          <a:bodyPr wrap="square" rtlCol="0">
            <a:spAutoFit/>
          </a:bodyPr>
          <a:p>
            <a:r>
              <a:rPr lang="en-US" altLang="zh-CN"/>
              <a:t>           </a:t>
            </a:r>
            <a:r>
              <a:rPr lang="zh-CN" altLang="en-US" sz="3600" b="1">
                <a:solidFill>
                  <a:schemeClr val="bg1"/>
                </a:solidFill>
              </a:rPr>
              <a:t>贪心， 二分， 尺取， 单调栈</a:t>
            </a:r>
            <a:endParaRPr lang="zh-CN" altLang="en-US" sz="3600" b="1">
              <a:solidFill>
                <a:schemeClr val="bg1"/>
              </a:solidFill>
            </a:endParaRPr>
          </a:p>
        </p:txBody>
      </p:sp>
    </p:spTree>
    <p:custDataLst>
      <p:tags r:id="rId2"/>
    </p:custDataLst>
  </p:cSld>
  <p:clrMapOvr>
    <a:masterClrMapping/>
  </p:clrMapOvr>
  <p:transition spd="slow" advTm="3000">
    <p:fade/>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C714A09-A7BE-4B30-8D3E-ADA3FEF1DDB4}"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170" name="圆角矩形 3"/>
          <p:cNvSpPr/>
          <p:nvPr/>
        </p:nvSpPr>
        <p:spPr>
          <a:xfrm>
            <a:off x="1790065" y="793115"/>
            <a:ext cx="4471670" cy="914400"/>
          </a:xfrm>
          <a:prstGeom prst="roundRect">
            <a:avLst>
              <a:gd name="adj" fmla="val 16667"/>
            </a:avLst>
          </a:prstGeom>
          <a:noFill/>
          <a:ln w="12700" cap="flat" cmpd="sng">
            <a:solidFill>
              <a:srgbClr val="FFFFFF">
                <a:alpha val="38823"/>
              </a:srgbClr>
            </a:solidFill>
            <a:prstDash val="solid"/>
            <a:miter/>
            <a:headEnd type="none" w="med" len="med"/>
            <a:tailEnd type="none" w="med" len="med"/>
          </a:ln>
        </p:spPr>
        <p:txBody>
          <a:bodyPr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5pPr>
          </a:lstStyle>
          <a:p>
            <a:pPr marL="0" lvl="0" indent="0" algn="ctr" eaLnBrk="1" hangingPunct="1">
              <a:lnSpc>
                <a:spcPct val="100000"/>
              </a:lnSpc>
              <a:spcBef>
                <a:spcPct val="0"/>
              </a:spcBef>
              <a:buNone/>
            </a:pPr>
            <a:endParaRPr lang="zh-CN" altLang="zh-CN" sz="1800" dirty="0">
              <a:solidFill>
                <a:srgbClr val="FFFFF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5" name="文本框 4"/>
          <p:cNvSpPr txBox="1"/>
          <p:nvPr/>
        </p:nvSpPr>
        <p:spPr>
          <a:xfrm>
            <a:off x="1971675" y="936625"/>
            <a:ext cx="4157345" cy="706755"/>
          </a:xfrm>
          <a:prstGeom prst="rect">
            <a:avLst/>
          </a:prstGeom>
          <a:noFill/>
        </p:spPr>
        <p:txBody>
          <a:bodyPr wrap="square" rtlCol="0">
            <a:spAutoFit/>
          </a:bodyPr>
          <a:p>
            <a:r>
              <a:rPr lang="en-US" altLang="zh-CN" sz="4000">
                <a:solidFill>
                  <a:srgbClr val="FFFF00"/>
                </a:solidFill>
              </a:rPr>
              <a:t>      </a:t>
            </a:r>
            <a:r>
              <a:rPr lang="zh-CN" altLang="en-US" sz="4000">
                <a:solidFill>
                  <a:srgbClr val="FFFF00"/>
                </a:solidFill>
              </a:rPr>
              <a:t>尺取算法</a:t>
            </a:r>
            <a:endParaRPr lang="zh-CN" altLang="en-US" sz="4000">
              <a:solidFill>
                <a:srgbClr val="FFFF00"/>
              </a:solidFill>
            </a:endParaRPr>
          </a:p>
        </p:txBody>
      </p:sp>
      <p:sp>
        <p:nvSpPr>
          <p:cNvPr id="6" name="文本框 5"/>
          <p:cNvSpPr txBox="1"/>
          <p:nvPr/>
        </p:nvSpPr>
        <p:spPr>
          <a:xfrm>
            <a:off x="1000760" y="2214245"/>
            <a:ext cx="5443855" cy="706755"/>
          </a:xfrm>
          <a:prstGeom prst="rect">
            <a:avLst/>
          </a:prstGeom>
          <a:noFill/>
        </p:spPr>
        <p:txBody>
          <a:bodyPr wrap="square" rtlCol="0">
            <a:spAutoFit/>
          </a:bodyPr>
          <a:p>
            <a:r>
              <a:rPr lang="zh-CN" altLang="en-US" sz="2000" b="1">
                <a:solidFill>
                  <a:srgbClr val="FFFF00"/>
                </a:solidFill>
              </a:rPr>
              <a:t>定义：通过移动左右两端点，遍历一个数列，从而求解出一个最短区间的算法，就是尺取法</a:t>
            </a:r>
            <a:endParaRPr lang="zh-CN" altLang="en-US" sz="2000" b="1">
              <a:solidFill>
                <a:srgbClr val="FFFF00"/>
              </a:solidFill>
            </a:endParaRPr>
          </a:p>
        </p:txBody>
      </p:sp>
      <p:sp>
        <p:nvSpPr>
          <p:cNvPr id="7" name="文本框 6"/>
          <p:cNvSpPr txBox="1"/>
          <p:nvPr/>
        </p:nvSpPr>
        <p:spPr>
          <a:xfrm>
            <a:off x="1000760" y="4302125"/>
            <a:ext cx="4719955" cy="1938020"/>
          </a:xfrm>
          <a:prstGeom prst="rect">
            <a:avLst/>
          </a:prstGeom>
          <a:noFill/>
        </p:spPr>
        <p:txBody>
          <a:bodyPr wrap="square" rtlCol="0">
            <a:spAutoFit/>
          </a:bodyPr>
          <a:p>
            <a:r>
              <a:rPr lang="zh-CN" altLang="en-US" sz="2000" b="1">
                <a:solidFill>
                  <a:srgbClr val="FFFF00"/>
                </a:solidFill>
              </a:rPr>
              <a:t>poj 3061 </a:t>
            </a:r>
            <a:endParaRPr lang="zh-CN" altLang="en-US" sz="2000" b="1">
              <a:solidFill>
                <a:srgbClr val="FFFF00"/>
              </a:solidFill>
            </a:endParaRPr>
          </a:p>
          <a:p>
            <a:r>
              <a:rPr lang="zh-CN" altLang="en-US" sz="2000" b="1">
                <a:solidFill>
                  <a:srgbClr val="FFFF00"/>
                </a:solidFill>
              </a:rPr>
              <a:t>题意：给出一个正整数序列A，求一个长度最短的连续子序列，并且给序列的和大于等于给定的正整数S。输出该最短子序列的长度。</a:t>
            </a:r>
            <a:endParaRPr lang="zh-CN" altLang="en-US" sz="2000" b="1">
              <a:solidFill>
                <a:srgbClr val="FFFF00"/>
              </a:solidFill>
            </a:endParaRPr>
          </a:p>
          <a:p>
            <a:r>
              <a:rPr lang="zh-CN" altLang="en-US" sz="2000" b="1">
                <a:solidFill>
                  <a:srgbClr val="FFFF00"/>
                </a:solidFill>
              </a:rPr>
              <a:t>思路：最直接的尺取法。</a:t>
            </a:r>
            <a:endParaRPr lang="zh-CN" altLang="en-US" sz="2000" b="1">
              <a:solidFill>
                <a:srgbClr val="FFFF00"/>
              </a:solidFill>
            </a:endParaRPr>
          </a:p>
        </p:txBody>
      </p:sp>
      <p:sp>
        <p:nvSpPr>
          <p:cNvPr id="8" name="文本框 7"/>
          <p:cNvSpPr txBox="1"/>
          <p:nvPr/>
        </p:nvSpPr>
        <p:spPr>
          <a:xfrm>
            <a:off x="1136650" y="3176905"/>
            <a:ext cx="4345305" cy="398780"/>
          </a:xfrm>
          <a:prstGeom prst="rect">
            <a:avLst/>
          </a:prstGeom>
          <a:noFill/>
        </p:spPr>
        <p:txBody>
          <a:bodyPr wrap="square" rtlCol="0">
            <a:spAutoFit/>
          </a:bodyPr>
          <a:p>
            <a:r>
              <a:rPr lang="zh-CN" altLang="en-US" sz="2000" b="1">
                <a:solidFill>
                  <a:srgbClr val="FFFF00"/>
                </a:solidFill>
              </a:rPr>
              <a:t>没有什么讲的直接看例题吧！</a:t>
            </a:r>
            <a:endParaRPr lang="zh-CN" altLang="en-US" sz="2000" b="1">
              <a:solidFill>
                <a:srgbClr val="FFFF00"/>
              </a:solidFill>
            </a:endParaRPr>
          </a:p>
        </p:txBody>
      </p:sp>
      <p:pic>
        <p:nvPicPr>
          <p:cNvPr id="10" name="图片 9"/>
          <p:cNvPicPr>
            <a:picLocks noChangeAspect="1"/>
          </p:cNvPicPr>
          <p:nvPr/>
        </p:nvPicPr>
        <p:blipFill>
          <a:blip r:embed="rId2"/>
          <a:stretch>
            <a:fillRect/>
          </a:stretch>
        </p:blipFill>
        <p:spPr>
          <a:xfrm>
            <a:off x="4512945" y="3118485"/>
            <a:ext cx="457200" cy="457200"/>
          </a:xfrm>
          <a:prstGeom prst="rect">
            <a:avLst/>
          </a:prstGeom>
        </p:spPr>
      </p:pic>
    </p:spTree>
  </p:cSld>
  <p:clrMapOvr>
    <a:masterClrMapping/>
  </p:clrMapOvr>
  <p:transition spd="slow" advTm="3000">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C714A09-A7BE-4B30-8D3E-ADA3FEF1DDB4}"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pic>
        <p:nvPicPr>
          <p:cNvPr id="5" name="图片 4"/>
          <p:cNvPicPr>
            <a:picLocks noChangeAspect="1"/>
          </p:cNvPicPr>
          <p:nvPr/>
        </p:nvPicPr>
        <p:blipFill>
          <a:blip r:embed="rId2"/>
          <a:stretch>
            <a:fillRect/>
          </a:stretch>
        </p:blipFill>
        <p:spPr>
          <a:xfrm>
            <a:off x="933450" y="371475"/>
            <a:ext cx="10325100" cy="6115050"/>
          </a:xfrm>
          <a:prstGeom prst="rect">
            <a:avLst/>
          </a:prstGeom>
        </p:spPr>
      </p:pic>
    </p:spTree>
  </p:cSld>
  <p:clrMapOvr>
    <a:masterClrMapping/>
  </p:clrMapOvr>
  <p:transition spd="slow" advTm="3000">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C714A09-A7BE-4B30-8D3E-ADA3FEF1DDB4}"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pic>
        <p:nvPicPr>
          <p:cNvPr id="6" name="图片 5"/>
          <p:cNvPicPr>
            <a:picLocks noChangeAspect="1"/>
          </p:cNvPicPr>
          <p:nvPr/>
        </p:nvPicPr>
        <p:blipFill>
          <a:blip r:embed="rId2"/>
          <a:stretch>
            <a:fillRect/>
          </a:stretch>
        </p:blipFill>
        <p:spPr>
          <a:xfrm>
            <a:off x="923925" y="1600200"/>
            <a:ext cx="5791200" cy="3657600"/>
          </a:xfrm>
          <a:prstGeom prst="rect">
            <a:avLst/>
          </a:prstGeom>
        </p:spPr>
      </p:pic>
      <p:sp>
        <p:nvSpPr>
          <p:cNvPr id="7" name="文本框 6"/>
          <p:cNvSpPr txBox="1"/>
          <p:nvPr/>
        </p:nvSpPr>
        <p:spPr>
          <a:xfrm>
            <a:off x="958215" y="647065"/>
            <a:ext cx="3850640" cy="398780"/>
          </a:xfrm>
          <a:prstGeom prst="rect">
            <a:avLst/>
          </a:prstGeom>
          <a:noFill/>
        </p:spPr>
        <p:txBody>
          <a:bodyPr wrap="square" rtlCol="0">
            <a:spAutoFit/>
          </a:bodyPr>
          <a:p>
            <a:r>
              <a:rPr lang="zh-CN" altLang="en-US" sz="2000" b="1">
                <a:solidFill>
                  <a:srgbClr val="FFFF00"/>
                </a:solidFill>
              </a:rPr>
              <a:t>核心代码：</a:t>
            </a:r>
            <a:endParaRPr lang="zh-CN" altLang="en-US" sz="2000" b="1">
              <a:solidFill>
                <a:srgbClr val="FFFF00"/>
              </a:solidFill>
            </a:endParaRPr>
          </a:p>
        </p:txBody>
      </p:sp>
    </p:spTree>
  </p:cSld>
  <p:clrMapOvr>
    <a:masterClrMapping/>
  </p:clrMapOvr>
  <p:transition spd="slow" advTm="3000">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C714A09-A7BE-4B30-8D3E-ADA3FEF1DDB4}"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文本框 4"/>
          <p:cNvSpPr txBox="1"/>
          <p:nvPr/>
        </p:nvSpPr>
        <p:spPr>
          <a:xfrm>
            <a:off x="6308090" y="1149350"/>
            <a:ext cx="5366385" cy="706755"/>
          </a:xfrm>
          <a:prstGeom prst="rect">
            <a:avLst/>
          </a:prstGeom>
          <a:noFill/>
        </p:spPr>
        <p:txBody>
          <a:bodyPr wrap="square" rtlCol="0">
            <a:spAutoFit/>
          </a:bodyPr>
          <a:p>
            <a:r>
              <a:rPr lang="zh-CN" altLang="en-US" sz="4000" b="1">
                <a:solidFill>
                  <a:srgbClr val="FF0000"/>
                </a:solidFill>
              </a:rPr>
              <a:t>大家 好好学，好好悟</a:t>
            </a:r>
            <a:endParaRPr lang="zh-CN" altLang="en-US" sz="4000" b="1">
              <a:solidFill>
                <a:srgbClr val="FF0000"/>
              </a:solidFill>
            </a:endParaRPr>
          </a:p>
        </p:txBody>
      </p:sp>
    </p:spTree>
  </p:cSld>
  <p:clrMapOvr>
    <a:masterClrMapping/>
  </p:clrMapOvr>
  <p:transition spd="slow" advTm="3000">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7170" name="圆角矩形 3"/>
          <p:cNvSpPr/>
          <p:nvPr/>
        </p:nvSpPr>
        <p:spPr>
          <a:xfrm>
            <a:off x="3825875" y="869950"/>
            <a:ext cx="4471670" cy="914400"/>
          </a:xfrm>
          <a:prstGeom prst="roundRect">
            <a:avLst>
              <a:gd name="adj" fmla="val 16667"/>
            </a:avLst>
          </a:prstGeom>
          <a:noFill/>
          <a:ln w="12700" cap="flat" cmpd="sng">
            <a:solidFill>
              <a:srgbClr val="FFFFFF">
                <a:alpha val="38823"/>
              </a:srgbClr>
            </a:solidFill>
            <a:prstDash val="solid"/>
            <a:miter/>
            <a:headEnd type="none" w="med" len="med"/>
            <a:tailEnd type="none" w="med" len="med"/>
          </a:ln>
        </p:spPr>
        <p:txBody>
          <a:bodyPr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5pPr>
          </a:lstStyle>
          <a:p>
            <a:pPr marL="0" lvl="0" indent="0" algn="ctr" eaLnBrk="1" hangingPunct="1">
              <a:lnSpc>
                <a:spcPct val="100000"/>
              </a:lnSpc>
              <a:spcBef>
                <a:spcPct val="0"/>
              </a:spcBef>
              <a:buNone/>
            </a:pPr>
            <a:endParaRPr lang="zh-CN" altLang="zh-CN" sz="1800" dirty="0">
              <a:solidFill>
                <a:srgbClr val="FFFFF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171" name="文本框 4"/>
          <p:cNvSpPr/>
          <p:nvPr/>
        </p:nvSpPr>
        <p:spPr>
          <a:xfrm>
            <a:off x="3571875" y="1004888"/>
            <a:ext cx="4991100" cy="706755"/>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5pPr>
          </a:lstStyle>
          <a:p>
            <a:pPr marL="0" lvl="0" indent="0" algn="ctr" eaLnBrk="1" hangingPunct="1">
              <a:lnSpc>
                <a:spcPct val="100000"/>
              </a:lnSpc>
              <a:spcBef>
                <a:spcPct val="0"/>
              </a:spcBef>
              <a:buNone/>
            </a:pPr>
            <a:r>
              <a:rPr lang="zh-CN" altLang="en-US" sz="4000" dirty="0">
                <a:solidFill>
                  <a:schemeClr val="bg1"/>
                </a:solidFill>
                <a:latin typeface="微软雅黑" panose="020B0503020204020204" pitchFamily="34" charset="-122"/>
                <a:ea typeface="微软雅黑" panose="020B0503020204020204" pitchFamily="34" charset="-122"/>
                <a:sym typeface="Roboto Th" pitchFamily="2" charset="0"/>
              </a:rPr>
              <a:t>贪心</a:t>
            </a:r>
            <a:r>
              <a:rPr lang="en-US" altLang="zh-CN" sz="4000" dirty="0">
                <a:solidFill>
                  <a:schemeClr val="bg1"/>
                </a:solidFill>
                <a:latin typeface="微软雅黑" panose="020B0503020204020204" pitchFamily="34" charset="-122"/>
                <a:ea typeface="微软雅黑" panose="020B0503020204020204" pitchFamily="34" charset="-122"/>
                <a:sym typeface="Roboto Th" pitchFamily="2" charset="0"/>
              </a:rPr>
              <a:t> </a:t>
            </a:r>
            <a:r>
              <a:rPr lang="zh-CN" altLang="en-US" sz="4000" dirty="0">
                <a:solidFill>
                  <a:schemeClr val="bg1"/>
                </a:solidFill>
                <a:latin typeface="微软雅黑" panose="020B0503020204020204" pitchFamily="34" charset="-122"/>
                <a:ea typeface="微软雅黑" panose="020B0503020204020204" pitchFamily="34" charset="-122"/>
                <a:sym typeface="Roboto Th" pitchFamily="2" charset="0"/>
              </a:rPr>
              <a:t>算法</a:t>
            </a:r>
            <a:endParaRPr lang="zh-CN" altLang="en-US" sz="4000" dirty="0">
              <a:solidFill>
                <a:schemeClr val="bg1"/>
              </a:solidFill>
              <a:latin typeface="微软雅黑" panose="020B0503020204020204" pitchFamily="34" charset="-122"/>
              <a:ea typeface="微软雅黑" panose="020B0503020204020204" pitchFamily="34" charset="-122"/>
              <a:sym typeface="Roboto Th" pitchFamily="2" charset="0"/>
            </a:endParaRPr>
          </a:p>
        </p:txBody>
      </p:sp>
      <p:sp>
        <p:nvSpPr>
          <p:cNvPr id="2" name="文本框 1"/>
          <p:cNvSpPr txBox="1"/>
          <p:nvPr/>
        </p:nvSpPr>
        <p:spPr>
          <a:xfrm>
            <a:off x="1720850" y="2495550"/>
            <a:ext cx="9055735" cy="1322070"/>
          </a:xfrm>
          <a:prstGeom prst="rect">
            <a:avLst/>
          </a:prstGeom>
          <a:noFill/>
        </p:spPr>
        <p:txBody>
          <a:bodyPr wrap="square" rtlCol="0">
            <a:spAutoFit/>
          </a:bodyPr>
          <a:p>
            <a:r>
              <a:rPr lang="zh-CN" altLang="en-US" sz="2000" b="1">
                <a:solidFill>
                  <a:schemeClr val="bg1"/>
                </a:solidFill>
              </a:rPr>
              <a:t>贪心：</a:t>
            </a:r>
            <a:endParaRPr lang="zh-CN" altLang="en-US" sz="2000" b="1">
              <a:solidFill>
                <a:schemeClr val="bg1"/>
              </a:solidFill>
            </a:endParaRPr>
          </a:p>
          <a:p>
            <a:r>
              <a:rPr lang="zh-CN" altLang="en-US" sz="2000" b="1">
                <a:solidFill>
                  <a:schemeClr val="bg1"/>
                </a:solidFill>
              </a:rPr>
              <a:t>1.最优解问题；</a:t>
            </a:r>
            <a:endParaRPr lang="zh-CN" altLang="en-US" sz="2000" b="1">
              <a:solidFill>
                <a:schemeClr val="bg1"/>
              </a:solidFill>
            </a:endParaRPr>
          </a:p>
          <a:p>
            <a:r>
              <a:rPr lang="zh-CN" altLang="en-US" sz="2000" b="1">
                <a:solidFill>
                  <a:schemeClr val="bg1"/>
                </a:solidFill>
              </a:rPr>
              <a:t>2.有局部最优到整体最优</a:t>
            </a:r>
            <a:endParaRPr lang="zh-CN" altLang="en-US" sz="2000" b="1">
              <a:solidFill>
                <a:schemeClr val="bg1"/>
              </a:solidFill>
            </a:endParaRPr>
          </a:p>
          <a:p>
            <a:r>
              <a:rPr lang="zh-CN" altLang="en-US" sz="2000" b="1">
                <a:solidFill>
                  <a:schemeClr val="bg1"/>
                </a:solidFill>
              </a:rPr>
              <a:t>3.不从整体最优上考虑，它所做的都是某种意义上的局部最优解。</a:t>
            </a:r>
            <a:endParaRPr lang="zh-CN" altLang="en-US" sz="2000" b="1">
              <a:solidFill>
                <a:schemeClr val="bg1"/>
              </a:solidFill>
            </a:endParaRPr>
          </a:p>
        </p:txBody>
      </p:sp>
      <p:sp>
        <p:nvSpPr>
          <p:cNvPr id="3" name="文本框 2"/>
          <p:cNvSpPr txBox="1"/>
          <p:nvPr/>
        </p:nvSpPr>
        <p:spPr>
          <a:xfrm>
            <a:off x="1664335" y="4056380"/>
            <a:ext cx="9112250" cy="1630045"/>
          </a:xfrm>
          <a:prstGeom prst="rect">
            <a:avLst/>
          </a:prstGeom>
          <a:noFill/>
        </p:spPr>
        <p:txBody>
          <a:bodyPr wrap="square" rtlCol="0">
            <a:spAutoFit/>
          </a:bodyPr>
          <a:p>
            <a:r>
              <a:rPr lang="zh-CN" altLang="en-US" sz="2000" b="1">
                <a:solidFill>
                  <a:schemeClr val="bg1"/>
                </a:solidFill>
              </a:rPr>
              <a:t>基本思路：</a:t>
            </a:r>
            <a:endParaRPr lang="zh-CN" altLang="en-US" sz="2000" b="1">
              <a:solidFill>
                <a:schemeClr val="bg1"/>
              </a:solidFill>
            </a:endParaRPr>
          </a:p>
          <a:p>
            <a:r>
              <a:rPr lang="zh-CN" altLang="en-US" sz="2000" b="1">
                <a:solidFill>
                  <a:schemeClr val="bg1"/>
                </a:solidFill>
              </a:rPr>
              <a:t>1.建立数学模型来描述问题；</a:t>
            </a:r>
            <a:endParaRPr lang="zh-CN" altLang="en-US" sz="2000" b="1">
              <a:solidFill>
                <a:schemeClr val="bg1"/>
              </a:solidFill>
            </a:endParaRPr>
          </a:p>
          <a:p>
            <a:r>
              <a:rPr lang="zh-CN" altLang="en-US" sz="2000" b="1">
                <a:solidFill>
                  <a:schemeClr val="bg1"/>
                </a:solidFill>
              </a:rPr>
              <a:t>2.把求解的问题分成若干个子问题。</a:t>
            </a:r>
            <a:endParaRPr lang="zh-CN" altLang="en-US" sz="2000" b="1">
              <a:solidFill>
                <a:schemeClr val="bg1"/>
              </a:solidFill>
            </a:endParaRPr>
          </a:p>
          <a:p>
            <a:r>
              <a:rPr lang="zh-CN" altLang="en-US" sz="2000" b="1">
                <a:solidFill>
                  <a:schemeClr val="bg1"/>
                </a:solidFill>
              </a:rPr>
              <a:t>3.对每一个子问题求解，得到子问题的局部最优解。</a:t>
            </a:r>
            <a:endParaRPr lang="zh-CN" altLang="en-US" sz="2000" b="1">
              <a:solidFill>
                <a:schemeClr val="bg1"/>
              </a:solidFill>
            </a:endParaRPr>
          </a:p>
          <a:p>
            <a:r>
              <a:rPr lang="en-US" altLang="zh-CN" sz="2000" b="1">
                <a:solidFill>
                  <a:schemeClr val="bg1"/>
                </a:solidFill>
              </a:rPr>
              <a:t>4.</a:t>
            </a:r>
            <a:r>
              <a:rPr lang="zh-CN" altLang="en-US" sz="2000" b="1">
                <a:solidFill>
                  <a:schemeClr val="bg1"/>
                </a:solidFill>
              </a:rPr>
              <a:t>把子问题的解合成原来问题的解。</a:t>
            </a:r>
            <a:endParaRPr lang="zh-CN" altLang="en-US" sz="2000" b="1">
              <a:solidFill>
                <a:schemeClr val="bg1"/>
              </a:solidFill>
            </a:endParaRPr>
          </a:p>
        </p:txBody>
      </p:sp>
    </p:spTree>
  </p:cSld>
  <p:clrMapOvr>
    <a:masterClrMapping/>
  </p:clrMapOvr>
  <p:transition spd="slow" advTm="3000">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9219" name="文本框 4"/>
          <p:cNvSpPr/>
          <p:nvPr/>
        </p:nvSpPr>
        <p:spPr>
          <a:xfrm>
            <a:off x="3571875" y="1004888"/>
            <a:ext cx="4991100" cy="706755"/>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5pPr>
          </a:lstStyle>
          <a:p>
            <a:pPr marL="0" lvl="0" indent="0" algn="ctr" eaLnBrk="1" hangingPunct="1">
              <a:lnSpc>
                <a:spcPct val="100000"/>
              </a:lnSpc>
              <a:spcBef>
                <a:spcPct val="0"/>
              </a:spcBef>
              <a:buNone/>
            </a:pPr>
            <a:r>
              <a:rPr lang="en-US" altLang="zh-CN" sz="4000" dirty="0">
                <a:solidFill>
                  <a:schemeClr val="bg1"/>
                </a:solidFill>
                <a:latin typeface="微软雅黑" panose="020B0503020204020204" pitchFamily="34" charset="-122"/>
                <a:ea typeface="微软雅黑" panose="020B0503020204020204" pitchFamily="34" charset="-122"/>
                <a:sym typeface="Roboto Th" pitchFamily="2" charset="0"/>
              </a:rPr>
              <a:t> </a:t>
            </a:r>
            <a:endParaRPr lang="en-US" altLang="zh-CN" sz="4000" dirty="0">
              <a:solidFill>
                <a:schemeClr val="bg1"/>
              </a:solidFill>
              <a:latin typeface="微软雅黑" panose="020B0503020204020204" pitchFamily="34" charset="-122"/>
              <a:ea typeface="微软雅黑" panose="020B0503020204020204" pitchFamily="34" charset="-122"/>
              <a:sym typeface="Roboto Th" pitchFamily="2" charset="0"/>
            </a:endParaRPr>
          </a:p>
        </p:txBody>
      </p:sp>
      <p:sp>
        <p:nvSpPr>
          <p:cNvPr id="2" name="文本框 1"/>
          <p:cNvSpPr txBox="1"/>
          <p:nvPr/>
        </p:nvSpPr>
        <p:spPr>
          <a:xfrm>
            <a:off x="1823085" y="774700"/>
            <a:ext cx="9448800" cy="1938020"/>
          </a:xfrm>
          <a:prstGeom prst="rect">
            <a:avLst/>
          </a:prstGeom>
          <a:noFill/>
        </p:spPr>
        <p:txBody>
          <a:bodyPr wrap="square" rtlCol="0">
            <a:spAutoFit/>
          </a:bodyPr>
          <a:p>
            <a:r>
              <a:rPr lang="zh-CN" altLang="en-US" sz="2000" b="1">
                <a:solidFill>
                  <a:schemeClr val="bg1"/>
                </a:solidFill>
              </a:rPr>
              <a:t>注意事项，及举例说明</a:t>
            </a:r>
            <a:endParaRPr lang="zh-CN" altLang="en-US" sz="2000" b="1">
              <a:solidFill>
                <a:schemeClr val="bg1"/>
              </a:solidFill>
            </a:endParaRPr>
          </a:p>
          <a:p>
            <a:r>
              <a:rPr lang="zh-CN" altLang="en-US" sz="2000" b="1">
                <a:solidFill>
                  <a:schemeClr val="bg1"/>
                </a:solidFill>
              </a:rPr>
              <a:t>贪心选择性质：</a:t>
            </a:r>
            <a:endParaRPr lang="zh-CN" altLang="en-US" sz="2000" b="1">
              <a:solidFill>
                <a:schemeClr val="bg1"/>
              </a:solidFill>
            </a:endParaRPr>
          </a:p>
          <a:p>
            <a:r>
              <a:rPr lang="zh-CN" altLang="en-US" sz="2000" b="1">
                <a:solidFill>
                  <a:schemeClr val="bg1"/>
                </a:solidFill>
              </a:rPr>
              <a:t>所求问题的整体最优解可以通过一系列局部最优解的选择来达到，这样的选择称为贪心选择。这些选择只依赖于以往所做过的选择，绝不依赖于将来的选择；</a:t>
            </a:r>
            <a:endParaRPr lang="zh-CN" altLang="en-US" sz="2000" b="1">
              <a:solidFill>
                <a:schemeClr val="bg1"/>
              </a:solidFill>
            </a:endParaRPr>
          </a:p>
          <a:p>
            <a:r>
              <a:rPr lang="zh-CN" altLang="en-US" sz="2000" b="1">
                <a:solidFill>
                  <a:schemeClr val="bg1"/>
                </a:solidFill>
              </a:rPr>
              <a:t>最优子结构性质：</a:t>
            </a:r>
            <a:endParaRPr lang="zh-CN" altLang="en-US" sz="2000" b="1">
              <a:solidFill>
                <a:schemeClr val="bg1"/>
              </a:solidFill>
            </a:endParaRPr>
          </a:p>
          <a:p>
            <a:r>
              <a:rPr lang="zh-CN" altLang="en-US" sz="2000" b="1">
                <a:solidFill>
                  <a:schemeClr val="bg1"/>
                </a:solidFill>
              </a:rPr>
              <a:t>当一个问题的最优解包含其子问题的最优解时，称此问题具有最优子结构性质。</a:t>
            </a:r>
            <a:endParaRPr lang="zh-CN" altLang="en-US" sz="2000" b="1">
              <a:solidFill>
                <a:schemeClr val="bg1"/>
              </a:solidFill>
            </a:endParaRPr>
          </a:p>
        </p:txBody>
      </p:sp>
      <p:sp>
        <p:nvSpPr>
          <p:cNvPr id="3" name="文本框 2"/>
          <p:cNvSpPr txBox="1"/>
          <p:nvPr/>
        </p:nvSpPr>
        <p:spPr>
          <a:xfrm>
            <a:off x="1917700" y="3244850"/>
            <a:ext cx="8887460" cy="368300"/>
          </a:xfrm>
          <a:prstGeom prst="rect">
            <a:avLst/>
          </a:prstGeom>
          <a:noFill/>
        </p:spPr>
        <p:txBody>
          <a:bodyPr wrap="square" rtlCol="0">
            <a:spAutoFit/>
          </a:bodyPr>
          <a:p>
            <a:r>
              <a:rPr lang="zh-CN" altLang="en-US" b="1">
                <a:solidFill>
                  <a:schemeClr val="bg1"/>
                </a:solidFill>
              </a:rPr>
              <a:t>举例说明</a:t>
            </a:r>
            <a:endParaRPr lang="zh-CN" altLang="en-US" b="1">
              <a:solidFill>
                <a:schemeClr val="bg1"/>
              </a:solidFill>
            </a:endParaRPr>
          </a:p>
        </p:txBody>
      </p:sp>
      <p:graphicFrame>
        <p:nvGraphicFramePr>
          <p:cNvPr id="6" name="表格 5"/>
          <p:cNvGraphicFramePr/>
          <p:nvPr/>
        </p:nvGraphicFramePr>
        <p:xfrm>
          <a:off x="1762125" y="3967480"/>
          <a:ext cx="4718685" cy="2076450"/>
        </p:xfrm>
        <a:graphic>
          <a:graphicData uri="http://schemas.openxmlformats.org/drawingml/2006/table">
            <a:tbl>
              <a:tblPr firstRow="1" bandRow="1">
                <a:tableStyleId>{5C22544A-7EE6-4342-B048-85BDC9FD1C3A}</a:tableStyleId>
              </a:tblPr>
              <a:tblGrid>
                <a:gridCol w="1572895"/>
                <a:gridCol w="1572895"/>
                <a:gridCol w="1572895"/>
              </a:tblGrid>
              <a:tr h="692150">
                <a:tc>
                  <a:txBody>
                    <a:bodyPr/>
                    <a:p>
                      <a:pPr algn="ctr">
                        <a:buNone/>
                      </a:pPr>
                      <a:r>
                        <a:rPr lang="en-US" altLang="zh-CN"/>
                        <a:t>20</a:t>
                      </a:r>
                      <a:endParaRPr lang="en-US" altLang="zh-CN"/>
                    </a:p>
                  </a:txBody>
                  <a:tcPr/>
                </a:tc>
                <a:tc>
                  <a:txBody>
                    <a:bodyPr/>
                    <a:p>
                      <a:pPr algn="ctr">
                        <a:buNone/>
                      </a:pPr>
                      <a:r>
                        <a:rPr lang="en-US" altLang="zh-CN"/>
                        <a:t>9</a:t>
                      </a:r>
                      <a:endParaRPr lang="en-US" altLang="zh-CN"/>
                    </a:p>
                  </a:txBody>
                  <a:tcPr/>
                </a:tc>
                <a:tc>
                  <a:txBody>
                    <a:bodyPr/>
                    <a:p>
                      <a:pPr algn="ctr">
                        <a:buNone/>
                      </a:pPr>
                      <a:r>
                        <a:rPr lang="en-US" altLang="zh-CN"/>
                        <a:t>8</a:t>
                      </a:r>
                      <a:endParaRPr lang="en-US" altLang="zh-CN"/>
                    </a:p>
                  </a:txBody>
                  <a:tcPr/>
                </a:tc>
              </a:tr>
              <a:tr h="692150">
                <a:tc>
                  <a:txBody>
                    <a:bodyPr/>
                    <a:p>
                      <a:pPr algn="ctr">
                        <a:buNone/>
                      </a:pPr>
                      <a:r>
                        <a:rPr lang="en-US" altLang="zh-CN"/>
                        <a:t>6</a:t>
                      </a:r>
                      <a:endParaRPr lang="en-US" altLang="zh-CN"/>
                    </a:p>
                  </a:txBody>
                  <a:tcPr/>
                </a:tc>
                <a:tc>
                  <a:txBody>
                    <a:bodyPr/>
                    <a:p>
                      <a:pPr algn="ctr">
                        <a:buNone/>
                      </a:pPr>
                      <a:r>
                        <a:rPr lang="en-US" altLang="zh-CN"/>
                        <a:t>7</a:t>
                      </a:r>
                      <a:endParaRPr lang="en-US" altLang="zh-CN"/>
                    </a:p>
                  </a:txBody>
                  <a:tcPr/>
                </a:tc>
                <a:tc>
                  <a:txBody>
                    <a:bodyPr/>
                    <a:p>
                      <a:pPr algn="ctr">
                        <a:buNone/>
                      </a:pPr>
                      <a:r>
                        <a:rPr lang="en-US" altLang="zh-CN"/>
                        <a:t>5</a:t>
                      </a:r>
                      <a:endParaRPr lang="en-US" altLang="zh-CN"/>
                    </a:p>
                  </a:txBody>
                  <a:tcPr/>
                </a:tc>
              </a:tr>
              <a:tr h="692150">
                <a:tc>
                  <a:txBody>
                    <a:bodyPr/>
                    <a:p>
                      <a:pPr algn="ctr">
                        <a:buNone/>
                      </a:pPr>
                      <a:r>
                        <a:rPr lang="en-US" altLang="zh-CN"/>
                        <a:t>3</a:t>
                      </a:r>
                      <a:endParaRPr lang="en-US" altLang="zh-CN"/>
                    </a:p>
                  </a:txBody>
                  <a:tcPr/>
                </a:tc>
                <a:tc>
                  <a:txBody>
                    <a:bodyPr/>
                    <a:p>
                      <a:pPr algn="ctr">
                        <a:buNone/>
                      </a:pPr>
                      <a:r>
                        <a:rPr lang="en-US" altLang="zh-CN"/>
                        <a:t>14</a:t>
                      </a:r>
                      <a:endParaRPr lang="en-US" altLang="zh-CN"/>
                    </a:p>
                  </a:txBody>
                  <a:tcPr/>
                </a:tc>
                <a:tc>
                  <a:txBody>
                    <a:bodyPr/>
                    <a:p>
                      <a:pPr algn="ctr">
                        <a:buNone/>
                      </a:pPr>
                      <a:r>
                        <a:rPr lang="en-US" altLang="zh-CN"/>
                        <a:t>12</a:t>
                      </a:r>
                      <a:endParaRPr lang="en-US" altLang="zh-CN"/>
                    </a:p>
                  </a:txBody>
                  <a:tcPr/>
                </a:tc>
              </a:tr>
            </a:tbl>
          </a:graphicData>
        </a:graphic>
      </p:graphicFrame>
      <p:sp>
        <p:nvSpPr>
          <p:cNvPr id="7" name="文本框 6"/>
          <p:cNvSpPr txBox="1"/>
          <p:nvPr/>
        </p:nvSpPr>
        <p:spPr>
          <a:xfrm>
            <a:off x="7292340" y="4253865"/>
            <a:ext cx="4615180" cy="1322070"/>
          </a:xfrm>
          <a:prstGeom prst="rect">
            <a:avLst/>
          </a:prstGeom>
          <a:noFill/>
        </p:spPr>
        <p:txBody>
          <a:bodyPr wrap="square" rtlCol="0">
            <a:spAutoFit/>
          </a:bodyPr>
          <a:p>
            <a:r>
              <a:rPr lang="zh-CN" altLang="en-US" sz="2000" b="1">
                <a:solidFill>
                  <a:schemeClr val="bg1"/>
                </a:solidFill>
              </a:rPr>
              <a:t>贪心算法：3-&gt;14-&gt;12-&gt;5-&gt;8 = 42;</a:t>
            </a:r>
            <a:endParaRPr lang="zh-CN" altLang="en-US" sz="2000" b="1">
              <a:solidFill>
                <a:schemeClr val="bg1"/>
              </a:solidFill>
            </a:endParaRPr>
          </a:p>
          <a:p>
            <a:r>
              <a:rPr lang="zh-CN" altLang="en-US" sz="2000" b="1">
                <a:solidFill>
                  <a:schemeClr val="bg1"/>
                </a:solidFill>
              </a:rPr>
              <a:t>最优解：  3-&gt;6-&gt;20-&gt;9-&gt;8 = 46</a:t>
            </a:r>
            <a:endParaRPr lang="zh-CN" altLang="en-US" sz="2000" b="1">
              <a:solidFill>
                <a:schemeClr val="bg1"/>
              </a:solidFill>
            </a:endParaRPr>
          </a:p>
          <a:p>
            <a:r>
              <a:rPr lang="zh-CN" altLang="en-US" sz="2000" b="1">
                <a:solidFill>
                  <a:schemeClr val="bg1"/>
                </a:solidFill>
              </a:rPr>
              <a:t>可以看出：局部最优无法带来全局最优，这就是不具备贪心选择性质；</a:t>
            </a:r>
            <a:endParaRPr lang="zh-CN" altLang="en-US" sz="2000" b="1">
              <a:solidFill>
                <a:schemeClr val="bg1"/>
              </a:solidFill>
            </a:endParaRPr>
          </a:p>
        </p:txBody>
      </p:sp>
    </p:spTree>
  </p:cSld>
  <p:clrMapOvr>
    <a:masterClrMapping/>
  </p:clrMapOvr>
  <p:transition spd="slow" advTm="3000">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1266" name="圆角矩形 3"/>
          <p:cNvSpPr/>
          <p:nvPr/>
        </p:nvSpPr>
        <p:spPr>
          <a:xfrm>
            <a:off x="2656840" y="459105"/>
            <a:ext cx="6310630" cy="914400"/>
          </a:xfrm>
          <a:prstGeom prst="roundRect">
            <a:avLst>
              <a:gd name="adj" fmla="val 16667"/>
            </a:avLst>
          </a:prstGeom>
          <a:noFill/>
          <a:ln w="12700" cap="flat" cmpd="sng">
            <a:solidFill>
              <a:srgbClr val="FFFFFF">
                <a:alpha val="38823"/>
              </a:srgbClr>
            </a:solidFill>
            <a:prstDash val="solid"/>
            <a:miter/>
            <a:headEnd type="none" w="med" len="med"/>
            <a:tailEnd type="none" w="med" len="med"/>
          </a:ln>
        </p:spPr>
        <p:txBody>
          <a:bodyPr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5pPr>
          </a:lstStyle>
          <a:p>
            <a:pPr marL="0" lvl="0" indent="0" algn="ctr" eaLnBrk="1" hangingPunct="1">
              <a:lnSpc>
                <a:spcPct val="100000"/>
              </a:lnSpc>
              <a:spcBef>
                <a:spcPct val="0"/>
              </a:spcBef>
              <a:buNone/>
            </a:pPr>
            <a:endParaRPr lang="zh-CN" altLang="zh-CN" sz="1800" dirty="0">
              <a:solidFill>
                <a:srgbClr val="FFFFF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11267" name="文本框 4"/>
          <p:cNvSpPr/>
          <p:nvPr/>
        </p:nvSpPr>
        <p:spPr>
          <a:xfrm>
            <a:off x="3341370" y="528955"/>
            <a:ext cx="5187315" cy="706755"/>
          </a:xfrm>
          <a:prstGeom prst="rect">
            <a:avLst/>
          </a:prstGeom>
          <a:noFill/>
          <a:ln w="9525">
            <a:noFill/>
          </a:ln>
        </p:spPr>
        <p:txBody>
          <a:bodyPr wrap="squar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5pPr>
          </a:lstStyle>
          <a:p>
            <a:pPr marL="0" lvl="0" indent="0" algn="ctr" eaLnBrk="1" hangingPunct="1">
              <a:lnSpc>
                <a:spcPct val="100000"/>
              </a:lnSpc>
              <a:spcBef>
                <a:spcPct val="0"/>
              </a:spcBef>
              <a:buNone/>
            </a:pPr>
            <a:r>
              <a:rPr lang="zh-CN" altLang="en-US" sz="4000" dirty="0">
                <a:solidFill>
                  <a:schemeClr val="bg1"/>
                </a:solidFill>
                <a:latin typeface="微软雅黑" panose="020B0503020204020204" pitchFamily="34" charset="-122"/>
                <a:ea typeface="微软雅黑" panose="020B0503020204020204" pitchFamily="34" charset="-122"/>
                <a:sym typeface="Roboto Th" pitchFamily="2" charset="0"/>
              </a:rPr>
              <a:t>有关贪心算法的例题</a:t>
            </a:r>
            <a:r>
              <a:rPr lang="en-US" altLang="zh-CN" sz="4000" dirty="0">
                <a:solidFill>
                  <a:srgbClr val="FF0000"/>
                </a:solidFill>
                <a:latin typeface="微软雅黑" panose="020B0503020204020204" pitchFamily="34" charset="-122"/>
                <a:ea typeface="微软雅黑" panose="020B0503020204020204" pitchFamily="34" charset="-122"/>
                <a:sym typeface="Roboto Th" pitchFamily="2" charset="0"/>
              </a:rPr>
              <a:t> </a:t>
            </a:r>
            <a:endParaRPr lang="en-US" altLang="zh-CN" sz="4000" dirty="0">
              <a:solidFill>
                <a:srgbClr val="FF0000"/>
              </a:solidFill>
              <a:latin typeface="微软雅黑" panose="020B0503020204020204" pitchFamily="34" charset="-122"/>
              <a:ea typeface="微软雅黑" panose="020B0503020204020204" pitchFamily="34" charset="-122"/>
              <a:sym typeface="Roboto Th" pitchFamily="2" charset="0"/>
            </a:endParaRPr>
          </a:p>
        </p:txBody>
      </p:sp>
      <p:sp>
        <p:nvSpPr>
          <p:cNvPr id="7" name="文本框 6"/>
          <p:cNvSpPr txBox="1"/>
          <p:nvPr/>
        </p:nvSpPr>
        <p:spPr>
          <a:xfrm>
            <a:off x="1856105" y="2793365"/>
            <a:ext cx="7574915" cy="1014730"/>
          </a:xfrm>
          <a:prstGeom prst="rect">
            <a:avLst/>
          </a:prstGeom>
          <a:noFill/>
        </p:spPr>
        <p:txBody>
          <a:bodyPr wrap="square" rtlCol="0">
            <a:spAutoFit/>
          </a:bodyPr>
          <a:p>
            <a:r>
              <a:rPr lang="zh-CN" altLang="en-US" sz="2000" b="1">
                <a:solidFill>
                  <a:schemeClr val="bg1"/>
                </a:solidFill>
              </a:rPr>
              <a:t>思路：</a:t>
            </a:r>
            <a:endParaRPr lang="zh-CN" altLang="en-US" sz="2000" b="1">
              <a:solidFill>
                <a:schemeClr val="bg1"/>
              </a:solidFill>
            </a:endParaRPr>
          </a:p>
          <a:p>
            <a:r>
              <a:rPr lang="zh-CN" altLang="en-US" sz="2000" b="1">
                <a:solidFill>
                  <a:schemeClr val="bg1"/>
                </a:solidFill>
              </a:rPr>
              <a:t>因为题中要求最后求得的</a:t>
            </a:r>
            <a:r>
              <a:rPr lang="en-US" altLang="zh-CN" sz="2000" b="1">
                <a:solidFill>
                  <a:schemeClr val="bg1"/>
                </a:solidFill>
              </a:rPr>
              <a:t>N</a:t>
            </a:r>
            <a:r>
              <a:rPr lang="zh-CN" altLang="en-US" sz="2000" b="1">
                <a:solidFill>
                  <a:schemeClr val="bg1"/>
                </a:solidFill>
              </a:rPr>
              <a:t>个数的和最大是，那么我肯定是对于，每一行选取最大致来做。这样就可以达到结果</a:t>
            </a:r>
            <a:endParaRPr lang="zh-CN" altLang="en-US" sz="2000" b="1">
              <a:solidFill>
                <a:schemeClr val="bg1"/>
              </a:solidFill>
            </a:endParaRPr>
          </a:p>
        </p:txBody>
      </p:sp>
      <p:sp>
        <p:nvSpPr>
          <p:cNvPr id="8" name="文本框 7"/>
          <p:cNvSpPr txBox="1"/>
          <p:nvPr/>
        </p:nvSpPr>
        <p:spPr>
          <a:xfrm>
            <a:off x="1856105" y="1687830"/>
            <a:ext cx="4061460" cy="398780"/>
          </a:xfrm>
          <a:prstGeom prst="rect">
            <a:avLst/>
          </a:prstGeom>
          <a:noFill/>
        </p:spPr>
        <p:txBody>
          <a:bodyPr wrap="square" rtlCol="0">
            <a:spAutoFit/>
          </a:bodyPr>
          <a:p>
            <a:r>
              <a:rPr lang="en-US" altLang="zh-CN" sz="2000" b="1">
                <a:solidFill>
                  <a:schemeClr val="bg1"/>
                </a:solidFill>
              </a:rPr>
              <a:t>1.</a:t>
            </a:r>
            <a:r>
              <a:rPr lang="zh-CN" altLang="en-US" sz="2000" b="1">
                <a:solidFill>
                  <a:schemeClr val="bg1"/>
                </a:solidFill>
              </a:rPr>
              <a:t>矩阵选数问题</a:t>
            </a:r>
            <a:endParaRPr lang="zh-CN" altLang="en-US" sz="2000" b="1">
              <a:solidFill>
                <a:schemeClr val="bg1"/>
              </a:solidFill>
            </a:endParaRPr>
          </a:p>
        </p:txBody>
      </p:sp>
      <p:sp>
        <p:nvSpPr>
          <p:cNvPr id="10" name="文本框 9"/>
          <p:cNvSpPr txBox="1"/>
          <p:nvPr/>
        </p:nvSpPr>
        <p:spPr>
          <a:xfrm>
            <a:off x="1856105" y="2086610"/>
            <a:ext cx="7804785" cy="706755"/>
          </a:xfrm>
          <a:prstGeom prst="rect">
            <a:avLst/>
          </a:prstGeom>
          <a:noFill/>
        </p:spPr>
        <p:txBody>
          <a:bodyPr wrap="square" rtlCol="0">
            <a:spAutoFit/>
          </a:bodyPr>
          <a:p>
            <a:r>
              <a:rPr lang="zh-CN" altLang="en-US" sz="2000" b="1">
                <a:solidFill>
                  <a:schemeClr val="bg1"/>
                </a:solidFill>
              </a:rPr>
              <a:t>在N行M列的正整数矩阵中，要求从每行中选出1个数，使得选出的总共N个数的和最大。（1&lt;=N, M&lt;=100，结果在int范围内）</a:t>
            </a:r>
            <a:endParaRPr lang="zh-CN" altLang="en-US" sz="2000" b="1">
              <a:solidFill>
                <a:schemeClr val="bg1"/>
              </a:solidFill>
            </a:endParaRPr>
          </a:p>
        </p:txBody>
      </p:sp>
      <p:sp>
        <p:nvSpPr>
          <p:cNvPr id="11" name="文本框 10"/>
          <p:cNvSpPr txBox="1"/>
          <p:nvPr/>
        </p:nvSpPr>
        <p:spPr>
          <a:xfrm>
            <a:off x="1922780" y="3942080"/>
            <a:ext cx="2286000" cy="398780"/>
          </a:xfrm>
          <a:prstGeom prst="rect">
            <a:avLst/>
          </a:prstGeom>
          <a:noFill/>
        </p:spPr>
        <p:txBody>
          <a:bodyPr wrap="square" rtlCol="0">
            <a:spAutoFit/>
          </a:bodyPr>
          <a:p>
            <a:r>
              <a:rPr lang="en-US" altLang="zh-CN" sz="2000" b="1">
                <a:solidFill>
                  <a:schemeClr val="bg1"/>
                </a:solidFill>
              </a:rPr>
              <a:t>2.</a:t>
            </a:r>
            <a:r>
              <a:rPr lang="zh-CN" altLang="en-US" sz="2000" b="1">
                <a:solidFill>
                  <a:schemeClr val="bg1"/>
                </a:solidFill>
              </a:rPr>
              <a:t>乘船问题</a:t>
            </a:r>
            <a:endParaRPr lang="zh-CN" altLang="en-US" sz="2000" b="1">
              <a:solidFill>
                <a:schemeClr val="bg1"/>
              </a:solidFill>
            </a:endParaRPr>
          </a:p>
        </p:txBody>
      </p:sp>
      <p:sp>
        <p:nvSpPr>
          <p:cNvPr id="12" name="文本框 11"/>
          <p:cNvSpPr txBox="1"/>
          <p:nvPr/>
        </p:nvSpPr>
        <p:spPr>
          <a:xfrm>
            <a:off x="1887220" y="4340860"/>
            <a:ext cx="7427595" cy="706755"/>
          </a:xfrm>
          <a:prstGeom prst="rect">
            <a:avLst/>
          </a:prstGeom>
          <a:noFill/>
        </p:spPr>
        <p:txBody>
          <a:bodyPr wrap="square" rtlCol="0">
            <a:spAutoFit/>
          </a:bodyPr>
          <a:p>
            <a:r>
              <a:rPr lang="zh-CN" altLang="en-US" sz="2000" b="1">
                <a:solidFill>
                  <a:schemeClr val="bg1"/>
                </a:solidFill>
              </a:rPr>
              <a:t>有n个人，第i个人重量为wi，每艘船的最大载重量为C，且最多只能乘两个人。用最少的船装载所有人。题目保证有解。</a:t>
            </a:r>
            <a:endParaRPr lang="zh-CN" altLang="en-US" sz="2000" b="1">
              <a:solidFill>
                <a:schemeClr val="bg1"/>
              </a:solidFill>
            </a:endParaRPr>
          </a:p>
        </p:txBody>
      </p:sp>
      <p:sp>
        <p:nvSpPr>
          <p:cNvPr id="13" name="文本框 12"/>
          <p:cNvSpPr txBox="1"/>
          <p:nvPr/>
        </p:nvSpPr>
        <p:spPr>
          <a:xfrm>
            <a:off x="1922780" y="5110480"/>
            <a:ext cx="7241540" cy="1014730"/>
          </a:xfrm>
          <a:prstGeom prst="rect">
            <a:avLst/>
          </a:prstGeom>
          <a:noFill/>
        </p:spPr>
        <p:txBody>
          <a:bodyPr wrap="square" rtlCol="0">
            <a:spAutoFit/>
          </a:bodyPr>
          <a:p>
            <a:r>
              <a:rPr lang="zh-CN" altLang="en-US" sz="2000" b="1">
                <a:solidFill>
                  <a:schemeClr val="bg1"/>
                </a:solidFill>
              </a:rPr>
              <a:t>要使得船的数量最少，那么就是要尽可能的载两个人，而且保证重量不超过</a:t>
            </a:r>
            <a:r>
              <a:rPr lang="en-US" altLang="zh-CN" sz="2000" b="1">
                <a:solidFill>
                  <a:schemeClr val="bg1"/>
                </a:solidFill>
              </a:rPr>
              <a:t>C,</a:t>
            </a:r>
            <a:r>
              <a:rPr lang="zh-CN" altLang="en-US" sz="2000" b="1">
                <a:solidFill>
                  <a:schemeClr val="bg1"/>
                </a:solidFill>
              </a:rPr>
              <a:t>所以可以先排序，在两边查找，然后判断情况，来记录船的数量</a:t>
            </a:r>
            <a:endParaRPr lang="zh-CN" altLang="en-US" sz="2000" b="1">
              <a:solidFill>
                <a:schemeClr val="bg1"/>
              </a:solidFill>
            </a:endParaRPr>
          </a:p>
        </p:txBody>
      </p:sp>
      <p:sp>
        <p:nvSpPr>
          <p:cNvPr id="14" name="文本框 13"/>
          <p:cNvSpPr txBox="1"/>
          <p:nvPr/>
        </p:nvSpPr>
        <p:spPr>
          <a:xfrm>
            <a:off x="1930400" y="6329680"/>
            <a:ext cx="7037070" cy="368300"/>
          </a:xfrm>
          <a:prstGeom prst="rect">
            <a:avLst/>
          </a:prstGeom>
          <a:noFill/>
        </p:spPr>
        <p:txBody>
          <a:bodyPr wrap="square" rtlCol="0">
            <a:spAutoFit/>
          </a:bodyPr>
          <a:p>
            <a:r>
              <a:rPr lang="zh-CN" altLang="en-US">
                <a:solidFill>
                  <a:schemeClr val="bg1"/>
                </a:solidFill>
              </a:rPr>
              <a:t>博客：https://blog.csdn.net/ds19980228/article/details/82714478</a:t>
            </a:r>
            <a:endParaRPr lang="zh-CN" altLang="en-US">
              <a:solidFill>
                <a:schemeClr val="bg1"/>
              </a:solidFill>
            </a:endParaRPr>
          </a:p>
        </p:txBody>
      </p:sp>
      <p:sp>
        <p:nvSpPr>
          <p:cNvPr id="15" name="文本框 14"/>
          <p:cNvSpPr txBox="1"/>
          <p:nvPr/>
        </p:nvSpPr>
        <p:spPr>
          <a:xfrm>
            <a:off x="9350375" y="3697605"/>
            <a:ext cx="2300605" cy="398780"/>
          </a:xfrm>
          <a:prstGeom prst="rect">
            <a:avLst/>
          </a:prstGeom>
          <a:noFill/>
        </p:spPr>
        <p:txBody>
          <a:bodyPr wrap="square" rtlCol="0">
            <a:spAutoFit/>
          </a:bodyPr>
          <a:p>
            <a:r>
              <a:rPr lang="en-US" altLang="zh-CN" sz="2000" b="1">
                <a:solidFill>
                  <a:schemeClr val="bg1"/>
                </a:solidFill>
              </a:rPr>
              <a:t>3.</a:t>
            </a:r>
            <a:r>
              <a:rPr lang="zh-CN" altLang="en-US" sz="2000" b="1">
                <a:solidFill>
                  <a:schemeClr val="bg1"/>
                </a:solidFill>
              </a:rPr>
              <a:t>过河问题等等</a:t>
            </a:r>
            <a:endParaRPr lang="zh-CN" altLang="en-US" sz="2000" b="1">
              <a:solidFill>
                <a:schemeClr val="bg1"/>
              </a:solidFill>
            </a:endParaRPr>
          </a:p>
        </p:txBody>
      </p:sp>
    </p:spTree>
  </p:cSld>
  <p:clrMapOvr>
    <a:masterClrMapping/>
  </p:clrMapOvr>
  <p:transition spd="slow" advTm="3000">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7170" name="圆角矩形 3"/>
          <p:cNvSpPr/>
          <p:nvPr/>
        </p:nvSpPr>
        <p:spPr>
          <a:xfrm>
            <a:off x="3825875" y="869950"/>
            <a:ext cx="4471670" cy="914400"/>
          </a:xfrm>
          <a:prstGeom prst="roundRect">
            <a:avLst>
              <a:gd name="adj" fmla="val 16667"/>
            </a:avLst>
          </a:prstGeom>
          <a:noFill/>
          <a:ln w="12700" cap="flat" cmpd="sng">
            <a:solidFill>
              <a:srgbClr val="FFFFFF">
                <a:alpha val="38823"/>
              </a:srgbClr>
            </a:solidFill>
            <a:prstDash val="solid"/>
            <a:miter/>
            <a:headEnd type="none" w="med" len="med"/>
            <a:tailEnd type="none" w="med" len="med"/>
          </a:ln>
        </p:spPr>
        <p:txBody>
          <a:bodyPr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5pPr>
          </a:lstStyle>
          <a:p>
            <a:pPr marL="0" lvl="0" indent="0" algn="ctr" eaLnBrk="1" hangingPunct="1">
              <a:lnSpc>
                <a:spcPct val="100000"/>
              </a:lnSpc>
              <a:spcBef>
                <a:spcPct val="0"/>
              </a:spcBef>
              <a:buNone/>
            </a:pPr>
            <a:endParaRPr lang="zh-CN" altLang="zh-CN" sz="1800" dirty="0">
              <a:solidFill>
                <a:srgbClr val="FFFFF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 name="文本框 6"/>
          <p:cNvSpPr txBox="1"/>
          <p:nvPr/>
        </p:nvSpPr>
        <p:spPr>
          <a:xfrm>
            <a:off x="4417060" y="974090"/>
            <a:ext cx="3578225" cy="706755"/>
          </a:xfrm>
          <a:prstGeom prst="rect">
            <a:avLst/>
          </a:prstGeom>
          <a:noFill/>
        </p:spPr>
        <p:txBody>
          <a:bodyPr wrap="square" rtlCol="0">
            <a:spAutoFit/>
          </a:bodyPr>
          <a:p>
            <a:r>
              <a:rPr lang="en-US" altLang="zh-CN" sz="4000">
                <a:solidFill>
                  <a:schemeClr val="bg1"/>
                </a:solidFill>
              </a:rPr>
              <a:t>     </a:t>
            </a:r>
            <a:r>
              <a:rPr lang="zh-CN" altLang="en-US" sz="4000">
                <a:solidFill>
                  <a:schemeClr val="bg1"/>
                </a:solidFill>
              </a:rPr>
              <a:t>二分算法</a:t>
            </a:r>
            <a:endParaRPr lang="zh-CN" altLang="en-US" sz="4000">
              <a:solidFill>
                <a:schemeClr val="bg1"/>
              </a:solidFill>
            </a:endParaRPr>
          </a:p>
        </p:txBody>
      </p:sp>
      <p:sp>
        <p:nvSpPr>
          <p:cNvPr id="8" name="文本框 7"/>
          <p:cNvSpPr txBox="1"/>
          <p:nvPr/>
        </p:nvSpPr>
        <p:spPr>
          <a:xfrm>
            <a:off x="1563370" y="2248535"/>
            <a:ext cx="7932420" cy="3169285"/>
          </a:xfrm>
          <a:prstGeom prst="rect">
            <a:avLst/>
          </a:prstGeom>
          <a:noFill/>
        </p:spPr>
        <p:txBody>
          <a:bodyPr wrap="square" rtlCol="0">
            <a:spAutoFit/>
          </a:bodyPr>
          <a:p>
            <a:r>
              <a:rPr lang="zh-CN" altLang="en-US" sz="2000">
                <a:solidFill>
                  <a:srgbClr val="FFFF00"/>
                </a:solidFill>
                <a:sym typeface="+mn-ea"/>
              </a:rPr>
              <a:t>二分 ：定义 l,  r,  mid;  check(mid) 不断修改l, r；</a:t>
            </a:r>
            <a:endParaRPr lang="zh-CN" altLang="en-US" sz="2000">
              <a:solidFill>
                <a:srgbClr val="FFFF00"/>
              </a:solidFill>
            </a:endParaRPr>
          </a:p>
          <a:p>
            <a:r>
              <a:rPr lang="zh-CN" altLang="en-US" sz="2000">
                <a:solidFill>
                  <a:srgbClr val="FFFF00"/>
                </a:solidFill>
                <a:sym typeface="+mn-ea"/>
              </a:rPr>
              <a:t>使用条件；必须满足单调性,而且可以判定；</a:t>
            </a:r>
            <a:endParaRPr lang="zh-CN" altLang="en-US" sz="2000">
              <a:solidFill>
                <a:srgbClr val="FFFF00"/>
              </a:solidFill>
            </a:endParaRPr>
          </a:p>
          <a:p>
            <a:r>
              <a:rPr lang="zh-CN" altLang="en-US" sz="2000">
                <a:solidFill>
                  <a:srgbClr val="FFFF00"/>
                </a:solidFill>
                <a:sym typeface="+mn-ea"/>
              </a:rPr>
              <a:t>优点：</a:t>
            </a:r>
            <a:endParaRPr lang="zh-CN" altLang="en-US" sz="2000">
              <a:solidFill>
                <a:srgbClr val="FFFF00"/>
              </a:solidFill>
            </a:endParaRPr>
          </a:p>
          <a:p>
            <a:r>
              <a:rPr lang="zh-CN" altLang="en-US" sz="2000">
                <a:solidFill>
                  <a:srgbClr val="FFFF00"/>
                </a:solidFill>
                <a:sym typeface="+mn-ea"/>
              </a:rPr>
              <a:t>1.时间复杂的O(n) - &gt; O(logn)</a:t>
            </a:r>
            <a:endParaRPr lang="zh-CN" altLang="en-US" sz="2000">
              <a:solidFill>
                <a:srgbClr val="FFFF00"/>
              </a:solidFill>
            </a:endParaRPr>
          </a:p>
          <a:p>
            <a:r>
              <a:rPr lang="zh-CN" altLang="en-US" sz="2000">
                <a:solidFill>
                  <a:srgbClr val="FFFF00"/>
                </a:solidFill>
                <a:sym typeface="+mn-ea"/>
              </a:rPr>
              <a:t>2.把问题转换成判定性问题；</a:t>
            </a:r>
            <a:endParaRPr lang="zh-CN" altLang="en-US" sz="2000">
              <a:solidFill>
                <a:srgbClr val="FFFF00"/>
              </a:solidFill>
              <a:sym typeface="+mn-ea"/>
            </a:endParaRPr>
          </a:p>
          <a:p>
            <a:endParaRPr lang="zh-CN" altLang="en-US" sz="2000">
              <a:solidFill>
                <a:srgbClr val="FFFF00"/>
              </a:solidFill>
              <a:sym typeface="+mn-ea"/>
            </a:endParaRPr>
          </a:p>
          <a:p>
            <a:endParaRPr lang="zh-CN" altLang="en-US" sz="2000">
              <a:solidFill>
                <a:srgbClr val="FFFF00"/>
              </a:solidFill>
              <a:sym typeface="+mn-ea"/>
            </a:endParaRPr>
          </a:p>
          <a:p>
            <a:endParaRPr lang="zh-CN" altLang="en-US" sz="2000">
              <a:solidFill>
                <a:srgbClr val="FFFF00"/>
              </a:solidFill>
              <a:sym typeface="+mn-ea"/>
            </a:endParaRPr>
          </a:p>
          <a:p>
            <a:endParaRPr lang="zh-CN" altLang="en-US" sz="2000">
              <a:solidFill>
                <a:srgbClr val="FFFF00"/>
              </a:solidFill>
            </a:endParaRPr>
          </a:p>
          <a:p>
            <a:endParaRPr lang="zh-CN" altLang="en-US" sz="2000" b="1">
              <a:solidFill>
                <a:srgbClr val="FFFF00"/>
              </a:solidFill>
            </a:endParaRPr>
          </a:p>
        </p:txBody>
      </p:sp>
      <p:sp>
        <p:nvSpPr>
          <p:cNvPr id="9" name="文本框 8"/>
          <p:cNvSpPr txBox="1"/>
          <p:nvPr/>
        </p:nvSpPr>
        <p:spPr>
          <a:xfrm>
            <a:off x="1563370" y="4711065"/>
            <a:ext cx="6500495" cy="706755"/>
          </a:xfrm>
          <a:prstGeom prst="rect">
            <a:avLst/>
          </a:prstGeom>
          <a:noFill/>
        </p:spPr>
        <p:txBody>
          <a:bodyPr wrap="square" rtlCol="0">
            <a:spAutoFit/>
          </a:bodyPr>
          <a:p>
            <a:r>
              <a:rPr lang="zh-CN" altLang="en-US" sz="2000" b="1">
                <a:solidFill>
                  <a:srgbClr val="FFFF00"/>
                </a:solidFill>
              </a:rPr>
              <a:t>模板</a:t>
            </a:r>
            <a:r>
              <a:rPr lang="en-US" altLang="zh-CN" sz="2000" b="1">
                <a:solidFill>
                  <a:srgbClr val="FFFF00"/>
                </a:solidFill>
              </a:rPr>
              <a:t>,</a:t>
            </a:r>
            <a:r>
              <a:rPr lang="zh-CN" altLang="en-US" sz="2000" b="1">
                <a:solidFill>
                  <a:srgbClr val="FFFF00"/>
                </a:solidFill>
              </a:rPr>
              <a:t>有两种（浮点型，就是考虑精度的；整形）</a:t>
            </a:r>
            <a:endParaRPr lang="zh-CN" altLang="en-US" sz="2000" b="1">
              <a:solidFill>
                <a:srgbClr val="FFFF00"/>
              </a:solidFill>
            </a:endParaRPr>
          </a:p>
          <a:p>
            <a:endParaRPr lang="zh-CN" altLang="en-US" sz="2000" b="1">
              <a:solidFill>
                <a:srgbClr val="FFFF00"/>
              </a:solidFill>
            </a:endParaRPr>
          </a:p>
        </p:txBody>
      </p:sp>
    </p:spTree>
  </p:cSld>
  <p:clrMapOvr>
    <a:masterClrMapping/>
  </p:clrMapOvr>
  <p:transition advClick="0" advTm="0">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4" name="副标题 3"/>
          <p:cNvSpPr>
            <a:spLocks noGrp="1"/>
          </p:cNvSpPr>
          <p:nvPr>
            <p:ph type="subTitle" idx="1"/>
          </p:nvPr>
        </p:nvSpPr>
        <p:spPr/>
        <p:txBody>
          <a:bodyPr/>
          <a:p>
            <a:endParaRPr lang="zh-CN" altLang="en-US"/>
          </a:p>
        </p:txBody>
      </p:sp>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C714A09-A7BE-4B30-8D3E-ADA3FEF1DDB4}"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文本框 4"/>
          <p:cNvSpPr txBox="1"/>
          <p:nvPr/>
        </p:nvSpPr>
        <p:spPr>
          <a:xfrm>
            <a:off x="1281430" y="723900"/>
            <a:ext cx="3851275" cy="398780"/>
          </a:xfrm>
          <a:prstGeom prst="rect">
            <a:avLst/>
          </a:prstGeom>
          <a:noFill/>
        </p:spPr>
        <p:txBody>
          <a:bodyPr wrap="square" rtlCol="0">
            <a:spAutoFit/>
          </a:bodyPr>
          <a:p>
            <a:r>
              <a:rPr lang="en-US" altLang="zh-CN" sz="2000" b="1">
                <a:solidFill>
                  <a:srgbClr val="FFFF00"/>
                </a:solidFill>
              </a:rPr>
              <a:t>1.</a:t>
            </a:r>
            <a:r>
              <a:rPr lang="zh-CN" altLang="en-US" sz="2000" b="1">
                <a:solidFill>
                  <a:srgbClr val="FFFF00"/>
                </a:solidFill>
              </a:rPr>
              <a:t>无精度（代码）</a:t>
            </a:r>
            <a:endParaRPr lang="zh-CN" altLang="en-US" sz="2000" b="1">
              <a:solidFill>
                <a:srgbClr val="FFFF00"/>
              </a:solidFill>
            </a:endParaRPr>
          </a:p>
        </p:txBody>
      </p:sp>
      <p:pic>
        <p:nvPicPr>
          <p:cNvPr id="6" name="图片 5"/>
          <p:cNvPicPr>
            <a:picLocks noChangeAspect="1"/>
          </p:cNvPicPr>
          <p:nvPr/>
        </p:nvPicPr>
        <p:blipFill>
          <a:blip r:embed="rId2"/>
          <a:stretch>
            <a:fillRect/>
          </a:stretch>
        </p:blipFill>
        <p:spPr>
          <a:xfrm>
            <a:off x="1332230" y="1419225"/>
            <a:ext cx="4057650" cy="4019550"/>
          </a:xfrm>
          <a:prstGeom prst="rect">
            <a:avLst/>
          </a:prstGeom>
        </p:spPr>
      </p:pic>
      <p:sp>
        <p:nvSpPr>
          <p:cNvPr id="7" name="文本框 6"/>
          <p:cNvSpPr txBox="1"/>
          <p:nvPr/>
        </p:nvSpPr>
        <p:spPr>
          <a:xfrm>
            <a:off x="6861810" y="723900"/>
            <a:ext cx="4276725" cy="398780"/>
          </a:xfrm>
          <a:prstGeom prst="rect">
            <a:avLst/>
          </a:prstGeom>
          <a:noFill/>
        </p:spPr>
        <p:txBody>
          <a:bodyPr wrap="square" rtlCol="0">
            <a:spAutoFit/>
          </a:bodyPr>
          <a:p>
            <a:r>
              <a:rPr lang="en-US" altLang="zh-CN" sz="2000" b="1">
                <a:solidFill>
                  <a:srgbClr val="FFFF00"/>
                </a:solidFill>
              </a:rPr>
              <a:t>2.</a:t>
            </a:r>
            <a:r>
              <a:rPr lang="zh-CN" altLang="en-US" sz="2000" b="1">
                <a:solidFill>
                  <a:srgbClr val="FFFF00"/>
                </a:solidFill>
              </a:rPr>
              <a:t>要求精度</a:t>
            </a:r>
            <a:endParaRPr lang="zh-CN" altLang="en-US" sz="2000" b="1">
              <a:solidFill>
                <a:srgbClr val="FFFF00"/>
              </a:solidFill>
            </a:endParaRPr>
          </a:p>
        </p:txBody>
      </p:sp>
      <p:pic>
        <p:nvPicPr>
          <p:cNvPr id="8" name="图片 7"/>
          <p:cNvPicPr>
            <a:picLocks noChangeAspect="1"/>
          </p:cNvPicPr>
          <p:nvPr/>
        </p:nvPicPr>
        <p:blipFill>
          <a:blip r:embed="rId3"/>
          <a:stretch>
            <a:fillRect/>
          </a:stretch>
        </p:blipFill>
        <p:spPr>
          <a:xfrm>
            <a:off x="6428740" y="1419225"/>
            <a:ext cx="4581525" cy="4238625"/>
          </a:xfrm>
          <a:prstGeom prst="rect">
            <a:avLst/>
          </a:prstGeom>
        </p:spPr>
      </p:pic>
    </p:spTree>
  </p:cSld>
  <p:clrMapOvr>
    <a:masterClrMapping/>
  </p:clrMapOvr>
  <p:transition spd="slow" advTm="3000">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C714A09-A7BE-4B30-8D3E-ADA3FEF1DDB4}"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文本框 4"/>
          <p:cNvSpPr txBox="1"/>
          <p:nvPr/>
        </p:nvSpPr>
        <p:spPr>
          <a:xfrm>
            <a:off x="1238885" y="621665"/>
            <a:ext cx="3603625" cy="1014730"/>
          </a:xfrm>
          <a:prstGeom prst="rect">
            <a:avLst/>
          </a:prstGeom>
          <a:noFill/>
        </p:spPr>
        <p:txBody>
          <a:bodyPr wrap="square" rtlCol="0">
            <a:spAutoFit/>
          </a:bodyPr>
          <a:p>
            <a:r>
              <a:rPr lang="zh-CN" altLang="en-US" sz="2000" b="1">
                <a:solidFill>
                  <a:srgbClr val="FFFF00"/>
                </a:solidFill>
              </a:rPr>
              <a:t>例子</a:t>
            </a:r>
            <a:r>
              <a:rPr lang="en-US" altLang="zh-CN" sz="2000" b="1">
                <a:solidFill>
                  <a:srgbClr val="FFFF00"/>
                </a:solidFill>
              </a:rPr>
              <a:t>1</a:t>
            </a:r>
            <a:r>
              <a:rPr lang="zh-CN" altLang="en-US" sz="2000" b="1">
                <a:solidFill>
                  <a:srgbClr val="FFFF00"/>
                </a:solidFill>
              </a:rPr>
              <a:t>：</a:t>
            </a:r>
            <a:endParaRPr lang="zh-CN" altLang="en-US" sz="2000" b="1">
              <a:solidFill>
                <a:srgbClr val="FFFF00"/>
              </a:solidFill>
            </a:endParaRPr>
          </a:p>
          <a:p>
            <a:r>
              <a:rPr lang="en-US" altLang="zh-CN" sz="2000" b="1">
                <a:solidFill>
                  <a:srgbClr val="FFFF00"/>
                </a:solidFill>
              </a:rPr>
              <a:t>codeforces 626C</a:t>
            </a:r>
            <a:endParaRPr lang="en-US" altLang="zh-CN" sz="2000" b="1">
              <a:solidFill>
                <a:srgbClr val="FFFF00"/>
              </a:solidFill>
            </a:endParaRPr>
          </a:p>
          <a:p>
            <a:r>
              <a:rPr lang="en-US" altLang="zh-CN" sz="2000" b="1">
                <a:solidFill>
                  <a:srgbClr val="FFFF00"/>
                </a:solidFill>
              </a:rPr>
              <a:t>check()</a:t>
            </a:r>
            <a:r>
              <a:rPr lang="zh-CN" altLang="en-US" sz="2000" b="1">
                <a:solidFill>
                  <a:srgbClr val="FFFF00"/>
                </a:solidFill>
              </a:rPr>
              <a:t>函数的编写</a:t>
            </a:r>
            <a:endParaRPr lang="zh-CN" altLang="en-US" sz="2000" b="1">
              <a:solidFill>
                <a:srgbClr val="FFFF00"/>
              </a:solidFill>
            </a:endParaRPr>
          </a:p>
        </p:txBody>
      </p:sp>
      <p:pic>
        <p:nvPicPr>
          <p:cNvPr id="6" name="图片 5"/>
          <p:cNvPicPr>
            <a:picLocks noChangeAspect="1"/>
          </p:cNvPicPr>
          <p:nvPr/>
        </p:nvPicPr>
        <p:blipFill>
          <a:blip r:embed="rId2"/>
          <a:stretch>
            <a:fillRect/>
          </a:stretch>
        </p:blipFill>
        <p:spPr>
          <a:xfrm>
            <a:off x="1238885" y="1636395"/>
            <a:ext cx="7924800" cy="1962150"/>
          </a:xfrm>
          <a:prstGeom prst="rect">
            <a:avLst/>
          </a:prstGeom>
        </p:spPr>
      </p:pic>
      <p:sp>
        <p:nvSpPr>
          <p:cNvPr id="7" name="文本框 6"/>
          <p:cNvSpPr txBox="1"/>
          <p:nvPr/>
        </p:nvSpPr>
        <p:spPr>
          <a:xfrm>
            <a:off x="1238885" y="3790315"/>
            <a:ext cx="3527425" cy="1014730"/>
          </a:xfrm>
          <a:prstGeom prst="rect">
            <a:avLst/>
          </a:prstGeom>
          <a:noFill/>
        </p:spPr>
        <p:txBody>
          <a:bodyPr wrap="square" rtlCol="0">
            <a:spAutoFit/>
          </a:bodyPr>
          <a:p>
            <a:r>
              <a:rPr lang="zh-CN" altLang="en-US" sz="2000" b="1">
                <a:solidFill>
                  <a:srgbClr val="FFFF00"/>
                </a:solidFill>
              </a:rPr>
              <a:t>例子</a:t>
            </a:r>
            <a:r>
              <a:rPr lang="en-US" altLang="zh-CN" sz="2000" b="1">
                <a:solidFill>
                  <a:srgbClr val="FFFF00"/>
                </a:solidFill>
              </a:rPr>
              <a:t>2</a:t>
            </a:r>
            <a:r>
              <a:rPr lang="zh-CN" altLang="en-US" sz="2000" b="1">
                <a:solidFill>
                  <a:srgbClr val="FFFF00"/>
                </a:solidFill>
              </a:rPr>
              <a:t>：</a:t>
            </a:r>
            <a:endParaRPr lang="zh-CN" altLang="en-US" sz="2000" b="1">
              <a:solidFill>
                <a:srgbClr val="FFFF00"/>
              </a:solidFill>
            </a:endParaRPr>
          </a:p>
          <a:p>
            <a:r>
              <a:rPr lang="en-US" altLang="zh-CN" sz="2000" b="1">
                <a:solidFill>
                  <a:srgbClr val="FFFF00"/>
                </a:solidFill>
              </a:rPr>
              <a:t>hrbust 1530 </a:t>
            </a:r>
            <a:endParaRPr lang="en-US" altLang="zh-CN" sz="2000" b="1">
              <a:solidFill>
                <a:srgbClr val="FFFF00"/>
              </a:solidFill>
            </a:endParaRPr>
          </a:p>
          <a:p>
            <a:r>
              <a:rPr lang="zh-CN" altLang="en-US" sz="2000" b="1">
                <a:solidFill>
                  <a:srgbClr val="FFFF00"/>
                </a:solidFill>
              </a:rPr>
              <a:t>分到最大的蛋糕体积</a:t>
            </a:r>
            <a:endParaRPr lang="zh-CN" altLang="en-US" sz="2000" b="1">
              <a:solidFill>
                <a:srgbClr val="FFFF00"/>
              </a:solidFill>
            </a:endParaRPr>
          </a:p>
        </p:txBody>
      </p:sp>
    </p:spTree>
  </p:cSld>
  <p:clrMapOvr>
    <a:masterClrMapping/>
  </p:clrMapOvr>
  <p:transition spd="slow" advTm="3000">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C714A09-A7BE-4B30-8D3E-ADA3FEF1DDB4}"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文本框 4"/>
          <p:cNvSpPr txBox="1"/>
          <p:nvPr/>
        </p:nvSpPr>
        <p:spPr>
          <a:xfrm>
            <a:off x="6700520" y="513715"/>
            <a:ext cx="5068570" cy="706755"/>
          </a:xfrm>
          <a:prstGeom prst="rect">
            <a:avLst/>
          </a:prstGeom>
          <a:noFill/>
        </p:spPr>
        <p:txBody>
          <a:bodyPr wrap="square" rtlCol="0">
            <a:spAutoFit/>
          </a:bodyPr>
          <a:p>
            <a:r>
              <a:rPr lang="en-US" altLang="zh-CN" sz="2000" b="1">
                <a:solidFill>
                  <a:srgbClr val="FFFF00"/>
                </a:solidFill>
              </a:rPr>
              <a:t>                         </a:t>
            </a:r>
            <a:r>
              <a:rPr lang="zh-CN" altLang="en-US" sz="4000" b="1">
                <a:solidFill>
                  <a:srgbClr val="FFFF00"/>
                </a:solidFill>
              </a:rPr>
              <a:t>单调栈</a:t>
            </a:r>
            <a:endParaRPr lang="zh-CN" altLang="en-US" sz="4000" b="1">
              <a:solidFill>
                <a:srgbClr val="FFFF00"/>
              </a:solidFill>
            </a:endParaRPr>
          </a:p>
        </p:txBody>
      </p:sp>
      <p:sp>
        <p:nvSpPr>
          <p:cNvPr id="7170" name="圆角矩形 3"/>
          <p:cNvSpPr/>
          <p:nvPr/>
        </p:nvSpPr>
        <p:spPr>
          <a:xfrm>
            <a:off x="7071995" y="409575"/>
            <a:ext cx="4471670" cy="914400"/>
          </a:xfrm>
          <a:prstGeom prst="roundRect">
            <a:avLst>
              <a:gd name="adj" fmla="val 16667"/>
            </a:avLst>
          </a:prstGeom>
          <a:noFill/>
          <a:ln w="12700" cap="flat" cmpd="sng">
            <a:solidFill>
              <a:srgbClr val="FFFFFF">
                <a:alpha val="38823"/>
              </a:srgbClr>
            </a:solidFill>
            <a:prstDash val="solid"/>
            <a:miter/>
            <a:headEnd type="none" w="med" len="med"/>
            <a:tailEnd type="none" w="med" len="med"/>
          </a:ln>
        </p:spPr>
        <p:txBody>
          <a:bodyPr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5pPr>
          </a:lstStyle>
          <a:p>
            <a:pPr marL="0" lvl="0" indent="0" algn="ctr" eaLnBrk="1" hangingPunct="1">
              <a:lnSpc>
                <a:spcPct val="100000"/>
              </a:lnSpc>
              <a:spcBef>
                <a:spcPct val="0"/>
              </a:spcBef>
              <a:buNone/>
            </a:pPr>
            <a:endParaRPr lang="zh-CN" altLang="zh-CN" sz="1800" dirty="0">
              <a:solidFill>
                <a:srgbClr val="FFFFF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6" name="文本框 5"/>
          <p:cNvSpPr txBox="1"/>
          <p:nvPr/>
        </p:nvSpPr>
        <p:spPr>
          <a:xfrm>
            <a:off x="6700520" y="1685925"/>
            <a:ext cx="4958080" cy="1014730"/>
          </a:xfrm>
          <a:prstGeom prst="rect">
            <a:avLst/>
          </a:prstGeom>
          <a:noFill/>
        </p:spPr>
        <p:txBody>
          <a:bodyPr wrap="square" rtlCol="0">
            <a:spAutoFit/>
          </a:bodyPr>
          <a:p>
            <a:r>
              <a:rPr lang="zh-CN" altLang="en-US" sz="2000" b="1">
                <a:solidFill>
                  <a:srgbClr val="FFFF00"/>
                </a:solidFill>
              </a:rPr>
              <a:t>单调递增或单调减的栈</a:t>
            </a:r>
            <a:endParaRPr lang="zh-CN" altLang="en-US" sz="2000" b="1">
              <a:solidFill>
                <a:srgbClr val="FFFF00"/>
              </a:solidFill>
            </a:endParaRPr>
          </a:p>
          <a:p>
            <a:r>
              <a:rPr lang="zh-CN" altLang="en-US" sz="2000" b="1">
                <a:solidFill>
                  <a:srgbClr val="FFFF00"/>
                </a:solidFill>
              </a:rPr>
              <a:t>单调栈是一种特殊的栈，特殊之处在于栈内的元素都保持一个单调性。 </a:t>
            </a:r>
            <a:endParaRPr lang="zh-CN" altLang="en-US" sz="2000" b="1">
              <a:solidFill>
                <a:srgbClr val="FFFF00"/>
              </a:solidFill>
            </a:endParaRPr>
          </a:p>
        </p:txBody>
      </p:sp>
      <p:sp>
        <p:nvSpPr>
          <p:cNvPr id="7" name="文本框 6"/>
          <p:cNvSpPr txBox="1"/>
          <p:nvPr/>
        </p:nvSpPr>
        <p:spPr>
          <a:xfrm>
            <a:off x="6701155" y="2929890"/>
            <a:ext cx="5231765" cy="2245360"/>
          </a:xfrm>
          <a:prstGeom prst="rect">
            <a:avLst/>
          </a:prstGeom>
          <a:noFill/>
        </p:spPr>
        <p:txBody>
          <a:bodyPr wrap="square" rtlCol="0">
            <a:spAutoFit/>
          </a:bodyPr>
          <a:p>
            <a:r>
              <a:rPr lang="zh-CN" altLang="en-US" sz="2000" b="1">
                <a:solidFill>
                  <a:srgbClr val="FFFF00"/>
                </a:solidFill>
              </a:rPr>
              <a:t>举例说明</a:t>
            </a:r>
            <a:endParaRPr lang="zh-CN" altLang="en-US" sz="2000" b="1">
              <a:solidFill>
                <a:srgbClr val="FFFF00"/>
              </a:solidFill>
            </a:endParaRPr>
          </a:p>
          <a:p>
            <a:r>
              <a:rPr lang="zh-CN" altLang="en-US" sz="2000" b="1">
                <a:solidFill>
                  <a:srgbClr val="FFFF00"/>
                </a:solidFill>
              </a:rPr>
              <a:t>假设有一个单调递增的栈 S和一组数列： </a:t>
            </a:r>
            <a:endParaRPr lang="zh-CN" altLang="en-US" sz="2000" b="1">
              <a:solidFill>
                <a:srgbClr val="FFFF00"/>
              </a:solidFill>
            </a:endParaRPr>
          </a:p>
          <a:p>
            <a:r>
              <a:rPr lang="zh-CN" altLang="en-US" sz="2000" b="1">
                <a:solidFill>
                  <a:srgbClr val="FFFF00"/>
                </a:solidFill>
              </a:rPr>
              <a:t>a : 5 3 7 4</a:t>
            </a:r>
            <a:endParaRPr lang="zh-CN" altLang="en-US" sz="2000" b="1">
              <a:solidFill>
                <a:srgbClr val="FFFF00"/>
              </a:solidFill>
            </a:endParaRPr>
          </a:p>
          <a:p>
            <a:r>
              <a:rPr lang="zh-CN" altLang="en-US" sz="2000" b="1">
                <a:solidFill>
                  <a:srgbClr val="FFFF00"/>
                </a:solidFill>
              </a:rPr>
              <a:t>用数组</a:t>
            </a:r>
            <a:r>
              <a:rPr lang="en-US" altLang="zh-CN" sz="2000" b="1">
                <a:solidFill>
                  <a:srgbClr val="FFFF00"/>
                </a:solidFill>
              </a:rPr>
              <a:t>L</a:t>
            </a:r>
            <a:r>
              <a:rPr lang="zh-CN" altLang="en-US" sz="2000" b="1">
                <a:solidFill>
                  <a:srgbClr val="FFFF00"/>
                </a:solidFill>
              </a:rPr>
              <a:t>[i] 表示 第i个数向左遍历的第一个比它小的元素的位置</a:t>
            </a:r>
            <a:endParaRPr lang="zh-CN" altLang="en-US" sz="2000" b="1">
              <a:solidFill>
                <a:srgbClr val="FFFF00"/>
              </a:solidFill>
            </a:endParaRPr>
          </a:p>
          <a:p>
            <a:r>
              <a:rPr lang="zh-CN" altLang="en-US" sz="2000" b="1">
                <a:solidFill>
                  <a:srgbClr val="FFFF00"/>
                </a:solidFill>
              </a:rPr>
              <a:t>如何求L[i]？</a:t>
            </a:r>
            <a:endParaRPr lang="zh-CN" altLang="en-US" sz="2000" b="1">
              <a:solidFill>
                <a:srgbClr val="FFFF00"/>
              </a:solidFill>
            </a:endParaRPr>
          </a:p>
          <a:p>
            <a:endParaRPr lang="zh-CN" altLang="en-US" sz="2000" b="1">
              <a:solidFill>
                <a:srgbClr val="FFFF00"/>
              </a:solidFill>
            </a:endParaRPr>
          </a:p>
        </p:txBody>
      </p:sp>
      <p:sp>
        <p:nvSpPr>
          <p:cNvPr id="8" name="文本框 7"/>
          <p:cNvSpPr txBox="1"/>
          <p:nvPr/>
        </p:nvSpPr>
        <p:spPr>
          <a:xfrm>
            <a:off x="2315210" y="5218430"/>
            <a:ext cx="9121140" cy="922020"/>
          </a:xfrm>
          <a:prstGeom prst="rect">
            <a:avLst/>
          </a:prstGeom>
          <a:noFill/>
        </p:spPr>
        <p:txBody>
          <a:bodyPr wrap="square" rtlCol="0">
            <a:spAutoFit/>
          </a:bodyPr>
          <a:p>
            <a:r>
              <a:rPr lang="zh-CN" altLang="en-US" b="1">
                <a:solidFill>
                  <a:schemeClr val="bg1"/>
                </a:solidFill>
              </a:rPr>
              <a:t>总结：一个元素向左遍历的第一个比它小的数的位置就是将它插入单调栈时栈顶元素的值，若栈为空，则说明不存在这么一个数。然后将此元素的下标存入栈，就能类似迭代般地求解后面的元素</a:t>
            </a:r>
            <a:endParaRPr lang="zh-CN" altLang="en-US" b="1">
              <a:solidFill>
                <a:schemeClr val="bg1"/>
              </a:solidFill>
            </a:endParaRPr>
          </a:p>
        </p:txBody>
      </p:sp>
      <p:sp>
        <p:nvSpPr>
          <p:cNvPr id="3" name="文本框 2"/>
          <p:cNvSpPr txBox="1"/>
          <p:nvPr/>
        </p:nvSpPr>
        <p:spPr>
          <a:xfrm>
            <a:off x="528320" y="210185"/>
            <a:ext cx="5406390" cy="1630045"/>
          </a:xfrm>
          <a:prstGeom prst="rect">
            <a:avLst/>
          </a:prstGeom>
          <a:noFill/>
        </p:spPr>
        <p:txBody>
          <a:bodyPr wrap="square" rtlCol="0">
            <a:spAutoFit/>
          </a:bodyPr>
          <a:p>
            <a:r>
              <a:rPr lang="zh-CN" altLang="en-US" sz="2000" b="1">
                <a:solidFill>
                  <a:srgbClr val="FFFF00"/>
                </a:solidFill>
              </a:rPr>
              <a:t>好的博客：</a:t>
            </a:r>
            <a:endParaRPr lang="zh-CN" altLang="en-US" sz="2000" b="1">
              <a:solidFill>
                <a:srgbClr val="FFFF00"/>
              </a:solidFill>
            </a:endParaRPr>
          </a:p>
          <a:p>
            <a:r>
              <a:rPr lang="zh-CN" altLang="en-US" sz="2000" b="1">
                <a:solidFill>
                  <a:srgbClr val="FFFF00"/>
                </a:solidFill>
              </a:rPr>
              <a:t>https://blog.csdn.net/weixin_40990728/article/details/84980608#%E5%8D%95%E8%B0%83%E6%A0%88%E7%9A%84%E5%AE%9E%E8%B4%A8</a:t>
            </a:r>
            <a:endParaRPr lang="zh-CN" altLang="en-US" sz="2000" b="1">
              <a:solidFill>
                <a:srgbClr val="FFFF00"/>
              </a:solidFill>
            </a:endParaRPr>
          </a:p>
        </p:txBody>
      </p:sp>
    </p:spTree>
  </p:cSld>
  <p:clrMapOvr>
    <a:masterClrMapping/>
  </p:clrMapOvr>
  <p:transition spd="slow" advTm="3000">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C714A09-A7BE-4B30-8D3E-ADA3FEF1DDB4}" type="datetime1">
              <a:rPr kumimoji="0" lang="zh-CN" altLang="en-US" sz="1200" b="0" i="0" u="none" strike="noStrike" kern="1200" cap="none" spc="0" normalizeH="0" baseline="0" noProof="0">
                <a:ln>
                  <a:noFill/>
                </a:ln>
                <a:solidFill>
                  <a:srgbClr val="898989"/>
                </a:solidFill>
                <a:effectLst/>
                <a:uLnTx/>
                <a:uFillTx/>
                <a:latin typeface="Arial" panose="020B0604020202020204" pitchFamily="34" charset="0"/>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文本框 5"/>
          <p:cNvSpPr txBox="1"/>
          <p:nvPr/>
        </p:nvSpPr>
        <p:spPr>
          <a:xfrm>
            <a:off x="6093460" y="501650"/>
            <a:ext cx="5828665" cy="1014730"/>
          </a:xfrm>
          <a:prstGeom prst="rect">
            <a:avLst/>
          </a:prstGeom>
          <a:noFill/>
        </p:spPr>
        <p:txBody>
          <a:bodyPr wrap="square" rtlCol="0">
            <a:spAutoFit/>
          </a:bodyPr>
          <a:p>
            <a:r>
              <a:rPr lang="zh-CN" altLang="en-US" sz="2000" b="1">
                <a:solidFill>
                  <a:srgbClr val="FFFF00"/>
                </a:solidFill>
              </a:rPr>
              <a:t>例题</a:t>
            </a:r>
            <a:r>
              <a:rPr lang="en-US" altLang="zh-CN" sz="2000" b="1">
                <a:solidFill>
                  <a:srgbClr val="FFFF00"/>
                </a:solidFill>
              </a:rPr>
              <a:t>1</a:t>
            </a:r>
            <a:r>
              <a:rPr lang="zh-CN" altLang="en-US" sz="2000" b="1">
                <a:solidFill>
                  <a:srgbClr val="FFFF00"/>
                </a:solidFill>
              </a:rPr>
              <a:t>：</a:t>
            </a:r>
            <a:endParaRPr lang="zh-CN" altLang="en-US" sz="2000" b="1">
              <a:solidFill>
                <a:srgbClr val="FFFF00"/>
              </a:solidFill>
            </a:endParaRPr>
          </a:p>
          <a:p>
            <a:r>
              <a:rPr lang="zh-CN" altLang="en-US" sz="2000" b="1">
                <a:solidFill>
                  <a:srgbClr val="FFFF00"/>
                </a:solidFill>
                <a:sym typeface="+mn-ea"/>
              </a:rPr>
              <a:t>https://www.acwing.com/problem/content/602/</a:t>
            </a:r>
            <a:endParaRPr lang="zh-CN" altLang="en-US" sz="2000" b="1">
              <a:solidFill>
                <a:srgbClr val="FFFF00"/>
              </a:solidFill>
            </a:endParaRPr>
          </a:p>
          <a:p>
            <a:endParaRPr lang="zh-CN" altLang="en-US" sz="2000" b="1">
              <a:solidFill>
                <a:srgbClr val="FFFF00"/>
              </a:solidFill>
            </a:endParaRPr>
          </a:p>
        </p:txBody>
      </p:sp>
      <p:sp>
        <p:nvSpPr>
          <p:cNvPr id="8" name="文本框 7"/>
          <p:cNvSpPr txBox="1"/>
          <p:nvPr/>
        </p:nvSpPr>
        <p:spPr>
          <a:xfrm>
            <a:off x="6385560" y="1456055"/>
            <a:ext cx="4161790" cy="398780"/>
          </a:xfrm>
          <a:prstGeom prst="rect">
            <a:avLst/>
          </a:prstGeom>
          <a:noFill/>
        </p:spPr>
        <p:txBody>
          <a:bodyPr wrap="square" rtlCol="0">
            <a:spAutoFit/>
          </a:bodyPr>
          <a:p>
            <a:r>
              <a:rPr lang="zh-CN" altLang="en-US" sz="2000" b="1">
                <a:solidFill>
                  <a:srgbClr val="FFFF00"/>
                </a:solidFill>
              </a:rPr>
              <a:t>核心代码：</a:t>
            </a:r>
            <a:endParaRPr lang="zh-CN" altLang="en-US" sz="2000" b="1">
              <a:solidFill>
                <a:srgbClr val="FFFF00"/>
              </a:solidFill>
            </a:endParaRPr>
          </a:p>
        </p:txBody>
      </p:sp>
      <p:pic>
        <p:nvPicPr>
          <p:cNvPr id="9" name="图片 8"/>
          <p:cNvPicPr>
            <a:picLocks noChangeAspect="1"/>
          </p:cNvPicPr>
          <p:nvPr/>
        </p:nvPicPr>
        <p:blipFill>
          <a:blip r:embed="rId2"/>
          <a:stretch>
            <a:fillRect/>
          </a:stretch>
        </p:blipFill>
        <p:spPr>
          <a:xfrm>
            <a:off x="6445885" y="2087245"/>
            <a:ext cx="5117465" cy="2042160"/>
          </a:xfrm>
          <a:prstGeom prst="rect">
            <a:avLst/>
          </a:prstGeom>
        </p:spPr>
      </p:pic>
      <p:sp>
        <p:nvSpPr>
          <p:cNvPr id="3" name="文本框 2"/>
          <p:cNvSpPr txBox="1"/>
          <p:nvPr/>
        </p:nvSpPr>
        <p:spPr>
          <a:xfrm>
            <a:off x="5746115" y="4813300"/>
            <a:ext cx="6175375" cy="1014730"/>
          </a:xfrm>
          <a:prstGeom prst="rect">
            <a:avLst/>
          </a:prstGeom>
          <a:noFill/>
        </p:spPr>
        <p:txBody>
          <a:bodyPr wrap="square" rtlCol="0">
            <a:spAutoFit/>
          </a:bodyPr>
          <a:p>
            <a:r>
              <a:rPr lang="zh-CN" altLang="en-US" sz="2000" b="1">
                <a:solidFill>
                  <a:srgbClr val="FFFF00"/>
                </a:solidFill>
              </a:rPr>
              <a:t>好的博客：</a:t>
            </a:r>
            <a:endParaRPr lang="zh-CN" altLang="en-US" sz="2000" b="1">
              <a:solidFill>
                <a:srgbClr val="FFFF00"/>
              </a:solidFill>
            </a:endParaRPr>
          </a:p>
          <a:p>
            <a:r>
              <a:rPr lang="zh-CN" altLang="en-US" sz="2000" b="1">
                <a:solidFill>
                  <a:srgbClr val="FFFF00"/>
                </a:solidFill>
              </a:rPr>
              <a:t>https://blog.csdn.net/weixin_40990728/article/details/84980608</a:t>
            </a:r>
            <a:endParaRPr lang="zh-CN" altLang="en-US" sz="2000" b="1">
              <a:solidFill>
                <a:srgbClr val="FFFF00"/>
              </a:solidFill>
            </a:endParaRPr>
          </a:p>
        </p:txBody>
      </p:sp>
      <p:sp>
        <p:nvSpPr>
          <p:cNvPr id="5" name="文本框 4"/>
          <p:cNvSpPr txBox="1"/>
          <p:nvPr/>
        </p:nvSpPr>
        <p:spPr>
          <a:xfrm>
            <a:off x="5782945" y="5871845"/>
            <a:ext cx="6162675" cy="706755"/>
          </a:xfrm>
          <a:prstGeom prst="rect">
            <a:avLst/>
          </a:prstGeom>
          <a:noFill/>
        </p:spPr>
        <p:txBody>
          <a:bodyPr wrap="square" rtlCol="0">
            <a:spAutoFit/>
          </a:bodyPr>
          <a:p>
            <a:r>
              <a:rPr lang="zh-CN" altLang="en-US" sz="2000" b="1">
                <a:solidFill>
                  <a:srgbClr val="FFFF00"/>
                </a:solidFill>
              </a:rPr>
              <a:t>编程网站：</a:t>
            </a:r>
            <a:endParaRPr lang="zh-CN" altLang="en-US" sz="2000" b="1">
              <a:solidFill>
                <a:srgbClr val="FFFF00"/>
              </a:solidFill>
            </a:endParaRPr>
          </a:p>
          <a:p>
            <a:r>
              <a:rPr lang="zh-CN" altLang="en-US" sz="2000" b="1">
                <a:solidFill>
                  <a:srgbClr val="FFFF00"/>
                </a:solidFill>
              </a:rPr>
              <a:t>https://www.acwing.com</a:t>
            </a:r>
            <a:endParaRPr lang="zh-CN" altLang="en-US" sz="2000" b="1">
              <a:solidFill>
                <a:srgbClr val="FFFF00"/>
              </a:solidFill>
            </a:endParaRPr>
          </a:p>
        </p:txBody>
      </p:sp>
      <p:sp>
        <p:nvSpPr>
          <p:cNvPr id="7" name="文本框 6"/>
          <p:cNvSpPr txBox="1"/>
          <p:nvPr/>
        </p:nvSpPr>
        <p:spPr>
          <a:xfrm>
            <a:off x="394335" y="257810"/>
            <a:ext cx="5500370" cy="1938020"/>
          </a:xfrm>
          <a:prstGeom prst="rect">
            <a:avLst/>
          </a:prstGeom>
          <a:noFill/>
        </p:spPr>
        <p:txBody>
          <a:bodyPr wrap="square" rtlCol="0">
            <a:spAutoFit/>
          </a:bodyPr>
          <a:p>
            <a:r>
              <a:rPr lang="en-US" altLang="zh-CN" sz="2000">
                <a:solidFill>
                  <a:srgbClr val="FFFF00"/>
                </a:solidFill>
              </a:rPr>
              <a:t>B</a:t>
            </a:r>
            <a:r>
              <a:rPr lang="zh-CN" altLang="en-US" sz="2000">
                <a:solidFill>
                  <a:srgbClr val="FFFF00"/>
                </a:solidFill>
              </a:rPr>
              <a:t>站：https://space.bilibili.com/7836741/video</a:t>
            </a:r>
            <a:endParaRPr lang="zh-CN" altLang="en-US" sz="2000">
              <a:solidFill>
                <a:srgbClr val="FFFF00"/>
              </a:solidFill>
            </a:endParaRPr>
          </a:p>
          <a:p>
            <a:r>
              <a:rPr lang="zh-CN" altLang="en-US" sz="2000">
                <a:solidFill>
                  <a:srgbClr val="FFFF00"/>
                </a:solidFill>
              </a:rPr>
              <a:t>常使用的网站网站：</a:t>
            </a:r>
            <a:endParaRPr lang="zh-CN" altLang="en-US" sz="2000">
              <a:solidFill>
                <a:srgbClr val="FFFF00"/>
              </a:solidFill>
            </a:endParaRPr>
          </a:p>
          <a:p>
            <a:r>
              <a:rPr lang="zh-CN" altLang="en-US" sz="2000">
                <a:solidFill>
                  <a:srgbClr val="FFFF00"/>
                </a:solidFill>
              </a:rPr>
              <a:t>http://oeis.org/ 查数列的</a:t>
            </a:r>
            <a:endParaRPr lang="zh-CN" altLang="en-US" sz="2000">
              <a:solidFill>
                <a:srgbClr val="FFFF00"/>
              </a:solidFill>
            </a:endParaRPr>
          </a:p>
          <a:p>
            <a:r>
              <a:rPr lang="zh-CN" altLang="en-US" sz="2000">
                <a:solidFill>
                  <a:srgbClr val="FFFF00"/>
                </a:solidFill>
              </a:rPr>
              <a:t>https://wall.alphacoders.com/ 下载壁纸的</a:t>
            </a:r>
            <a:endParaRPr lang="zh-CN" altLang="en-US" sz="2000">
              <a:solidFill>
                <a:srgbClr val="FFFF00"/>
              </a:solidFill>
            </a:endParaRPr>
          </a:p>
          <a:p>
            <a:r>
              <a:rPr lang="zh-CN" altLang="en-US" sz="2000">
                <a:solidFill>
                  <a:srgbClr val="FFFF00"/>
                </a:solidFill>
              </a:rPr>
              <a:t>https://zh.cppreference.com  </a:t>
            </a:r>
            <a:r>
              <a:rPr lang="en-US" altLang="zh-CN" sz="2000">
                <a:solidFill>
                  <a:srgbClr val="FFFF00"/>
                </a:solidFill>
              </a:rPr>
              <a:t>c++</a:t>
            </a:r>
            <a:r>
              <a:rPr lang="zh-CN" altLang="en-US" sz="2000">
                <a:solidFill>
                  <a:srgbClr val="FFFF00"/>
                </a:solidFill>
              </a:rPr>
              <a:t>查询的</a:t>
            </a:r>
            <a:endParaRPr lang="zh-CN" altLang="en-US" sz="2000">
              <a:solidFill>
                <a:srgbClr val="FFFF00"/>
              </a:solidFill>
            </a:endParaRPr>
          </a:p>
          <a:p>
            <a:r>
              <a:rPr lang="zh-CN" altLang="en-US" sz="2000">
                <a:solidFill>
                  <a:srgbClr val="FFFF00"/>
                </a:solidFill>
              </a:rPr>
              <a:t>http://tool.oschina.net/ 在线工具</a:t>
            </a:r>
            <a:endParaRPr lang="zh-CN" altLang="en-US" sz="2000">
              <a:solidFill>
                <a:srgbClr val="FFFF00"/>
              </a:solidFill>
            </a:endParaRPr>
          </a:p>
        </p:txBody>
      </p:sp>
    </p:spTree>
  </p:cSld>
  <p:clrMapOvr>
    <a:masterClrMapping/>
  </p:clrMapOvr>
  <p:transition spd="slow" advTm="3000">
    <p:fade/>
  </p:transition>
</p:sld>
</file>

<file path=ppt/tags/tag1.xml><?xml version="1.0" encoding="utf-8"?>
<p:tagLst xmlns:p="http://schemas.openxmlformats.org/presentationml/2006/main">
  <p:tag name="KSO_WM_SLIDE_MODEL_TYPE" val="cover"/>
</p:tagLst>
</file>

<file path=ppt/theme/theme1.xml><?xml version="1.0" encoding="utf-8"?>
<a:theme xmlns:a="http://schemas.openxmlformats.org/drawingml/2006/main" name="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1764</Words>
  <Application>WPS 演示</Application>
  <PresentationFormat>宽屏</PresentationFormat>
  <Paragraphs>164</Paragraphs>
  <Slides>13</Slides>
  <Notes>12</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13</vt:i4>
      </vt:variant>
    </vt:vector>
  </HeadingPairs>
  <TitlesOfParts>
    <vt:vector size="22" baseType="lpstr">
      <vt:lpstr>Arial</vt:lpstr>
      <vt:lpstr>宋体</vt:lpstr>
      <vt:lpstr>Wingdings</vt:lpstr>
      <vt:lpstr>Calibri Light</vt:lpstr>
      <vt:lpstr>Calibri</vt:lpstr>
      <vt:lpstr>微软雅黑</vt:lpstr>
      <vt:lpstr>Roboto Th</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黎石林</dc:creator>
  <cp:lastModifiedBy>二毛</cp:lastModifiedBy>
  <cp:revision>19</cp:revision>
  <dcterms:created xsi:type="dcterms:W3CDTF">2014-07-22T14:15:00Z</dcterms:created>
  <dcterms:modified xsi:type="dcterms:W3CDTF">2019-07-26T02:17:10Z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2052-11.1.0.8661</vt:lpwstr>
  </property>
</Properties>
</file>

<file path=docProps/thumbnail.jpeg>
</file>